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22" r:id="rId1"/>
  </p:sldMasterIdLst>
  <p:notesMasterIdLst>
    <p:notesMasterId r:id="rId42"/>
  </p:notesMasterIdLst>
  <p:handoutMasterIdLst>
    <p:handoutMasterId r:id="rId43"/>
  </p:handoutMasterIdLst>
  <p:sldIdLst>
    <p:sldId id="355" r:id="rId2"/>
    <p:sldId id="414" r:id="rId3"/>
    <p:sldId id="378" r:id="rId4"/>
    <p:sldId id="438" r:id="rId5"/>
    <p:sldId id="386" r:id="rId6"/>
    <p:sldId id="437" r:id="rId7"/>
    <p:sldId id="379" r:id="rId8"/>
    <p:sldId id="387" r:id="rId9"/>
    <p:sldId id="428" r:id="rId10"/>
    <p:sldId id="380" r:id="rId11"/>
    <p:sldId id="429" r:id="rId12"/>
    <p:sldId id="389" r:id="rId13"/>
    <p:sldId id="374" r:id="rId14"/>
    <p:sldId id="426" r:id="rId15"/>
    <p:sldId id="427" r:id="rId16"/>
    <p:sldId id="391" r:id="rId17"/>
    <p:sldId id="393" r:id="rId18"/>
    <p:sldId id="381" r:id="rId19"/>
    <p:sldId id="394" r:id="rId20"/>
    <p:sldId id="390" r:id="rId21"/>
    <p:sldId id="395" r:id="rId22"/>
    <p:sldId id="420" r:id="rId23"/>
    <p:sldId id="421" r:id="rId24"/>
    <p:sldId id="430" r:id="rId25"/>
    <p:sldId id="431" r:id="rId26"/>
    <p:sldId id="432" r:id="rId27"/>
    <p:sldId id="433" r:id="rId28"/>
    <p:sldId id="434" r:id="rId29"/>
    <p:sldId id="435" r:id="rId30"/>
    <p:sldId id="436" r:id="rId31"/>
    <p:sldId id="401" r:id="rId32"/>
    <p:sldId id="418" r:id="rId33"/>
    <p:sldId id="425" r:id="rId34"/>
    <p:sldId id="398" r:id="rId35"/>
    <p:sldId id="408" r:id="rId36"/>
    <p:sldId id="407" r:id="rId37"/>
    <p:sldId id="417" r:id="rId38"/>
    <p:sldId id="400" r:id="rId39"/>
    <p:sldId id="415" r:id="rId40"/>
    <p:sldId id="397" r:id="rId41"/>
  </p:sldIdLst>
  <p:sldSz cx="9144000" cy="6858000" type="screen4x3"/>
  <p:notesSz cx="7010400" cy="9296400"/>
  <p:defaultTextStyle>
    <a:defPPr>
      <a:defRPr lang="en-US"/>
    </a:defPPr>
    <a:lvl1pPr algn="l" rtl="0" fontAlgn="base">
      <a:spcBef>
        <a:spcPct val="0"/>
      </a:spcBef>
      <a:spcAft>
        <a:spcPct val="0"/>
      </a:spcAft>
      <a:defRPr sz="3600" kern="1200">
        <a:solidFill>
          <a:srgbClr val="3333CC"/>
        </a:solidFill>
        <a:latin typeface="Kristen ITC" pitchFamily="66" charset="0"/>
        <a:ea typeface="+mn-ea"/>
        <a:cs typeface="+mn-cs"/>
      </a:defRPr>
    </a:lvl1pPr>
    <a:lvl2pPr marL="457200" algn="l" rtl="0" fontAlgn="base">
      <a:spcBef>
        <a:spcPct val="0"/>
      </a:spcBef>
      <a:spcAft>
        <a:spcPct val="0"/>
      </a:spcAft>
      <a:defRPr sz="3600" kern="1200">
        <a:solidFill>
          <a:srgbClr val="3333CC"/>
        </a:solidFill>
        <a:latin typeface="Kristen ITC" pitchFamily="66" charset="0"/>
        <a:ea typeface="+mn-ea"/>
        <a:cs typeface="+mn-cs"/>
      </a:defRPr>
    </a:lvl2pPr>
    <a:lvl3pPr marL="914400" algn="l" rtl="0" fontAlgn="base">
      <a:spcBef>
        <a:spcPct val="0"/>
      </a:spcBef>
      <a:spcAft>
        <a:spcPct val="0"/>
      </a:spcAft>
      <a:defRPr sz="3600" kern="1200">
        <a:solidFill>
          <a:srgbClr val="3333CC"/>
        </a:solidFill>
        <a:latin typeface="Kristen ITC" pitchFamily="66" charset="0"/>
        <a:ea typeface="+mn-ea"/>
        <a:cs typeface="+mn-cs"/>
      </a:defRPr>
    </a:lvl3pPr>
    <a:lvl4pPr marL="1371600" algn="l" rtl="0" fontAlgn="base">
      <a:spcBef>
        <a:spcPct val="0"/>
      </a:spcBef>
      <a:spcAft>
        <a:spcPct val="0"/>
      </a:spcAft>
      <a:defRPr sz="3600" kern="1200">
        <a:solidFill>
          <a:srgbClr val="3333CC"/>
        </a:solidFill>
        <a:latin typeface="Kristen ITC" pitchFamily="66" charset="0"/>
        <a:ea typeface="+mn-ea"/>
        <a:cs typeface="+mn-cs"/>
      </a:defRPr>
    </a:lvl4pPr>
    <a:lvl5pPr marL="1828800" algn="l" rtl="0" fontAlgn="base">
      <a:spcBef>
        <a:spcPct val="0"/>
      </a:spcBef>
      <a:spcAft>
        <a:spcPct val="0"/>
      </a:spcAft>
      <a:defRPr sz="3600" kern="1200">
        <a:solidFill>
          <a:srgbClr val="3333CC"/>
        </a:solidFill>
        <a:latin typeface="Kristen ITC" pitchFamily="66" charset="0"/>
        <a:ea typeface="+mn-ea"/>
        <a:cs typeface="+mn-cs"/>
      </a:defRPr>
    </a:lvl5pPr>
    <a:lvl6pPr marL="2286000" algn="l" defTabSz="914400" rtl="0" eaLnBrk="1" latinLnBrk="0" hangingPunct="1">
      <a:defRPr sz="3600" kern="1200">
        <a:solidFill>
          <a:srgbClr val="3333CC"/>
        </a:solidFill>
        <a:latin typeface="Kristen ITC" pitchFamily="66" charset="0"/>
        <a:ea typeface="+mn-ea"/>
        <a:cs typeface="+mn-cs"/>
      </a:defRPr>
    </a:lvl6pPr>
    <a:lvl7pPr marL="2743200" algn="l" defTabSz="914400" rtl="0" eaLnBrk="1" latinLnBrk="0" hangingPunct="1">
      <a:defRPr sz="3600" kern="1200">
        <a:solidFill>
          <a:srgbClr val="3333CC"/>
        </a:solidFill>
        <a:latin typeface="Kristen ITC" pitchFamily="66" charset="0"/>
        <a:ea typeface="+mn-ea"/>
        <a:cs typeface="+mn-cs"/>
      </a:defRPr>
    </a:lvl7pPr>
    <a:lvl8pPr marL="3200400" algn="l" defTabSz="914400" rtl="0" eaLnBrk="1" latinLnBrk="0" hangingPunct="1">
      <a:defRPr sz="3600" kern="1200">
        <a:solidFill>
          <a:srgbClr val="3333CC"/>
        </a:solidFill>
        <a:latin typeface="Kristen ITC" pitchFamily="66" charset="0"/>
        <a:ea typeface="+mn-ea"/>
        <a:cs typeface="+mn-cs"/>
      </a:defRPr>
    </a:lvl8pPr>
    <a:lvl9pPr marL="3657600" algn="l" defTabSz="914400" rtl="0" eaLnBrk="1" latinLnBrk="0" hangingPunct="1">
      <a:defRPr sz="3600" kern="1200">
        <a:solidFill>
          <a:srgbClr val="3333CC"/>
        </a:solidFill>
        <a:latin typeface="Kristen ITC"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3A7D4"/>
    <a:srgbClr val="E59FDB"/>
    <a:srgbClr val="F1ADE4"/>
    <a:srgbClr val="F0AEDF"/>
    <a:srgbClr val="EFA7DC"/>
    <a:srgbClr val="F0AEE3"/>
    <a:srgbClr val="ED9DDE"/>
    <a:srgbClr val="F0A6EB"/>
    <a:srgbClr val="E49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29" autoAdjust="0"/>
    <p:restoredTop sz="49551" autoAdjust="0"/>
  </p:normalViewPr>
  <p:slideViewPr>
    <p:cSldViewPr>
      <p:cViewPr varScale="1">
        <p:scale>
          <a:sx n="34" d="100"/>
          <a:sy n="34" d="100"/>
        </p:scale>
        <p:origin x="-23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2347"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30658"/>
            <a:ext cx="7010400" cy="465742"/>
          </a:xfrm>
          <a:prstGeom prst="rect">
            <a:avLst/>
          </a:prstGeom>
        </p:spPr>
        <p:txBody>
          <a:bodyPr vert="horz" lIns="93164" tIns="46582" rIns="93164" bIns="46582" rtlCol="0" anchor="b"/>
          <a:lstStyle>
            <a:lvl1pPr algn="l" fontAlgn="auto">
              <a:spcBef>
                <a:spcPts val="0"/>
              </a:spcBef>
              <a:spcAft>
                <a:spcPts val="0"/>
              </a:spcAft>
              <a:defRPr sz="900">
                <a:solidFill>
                  <a:schemeClr val="tx1"/>
                </a:solidFill>
                <a:effectLst/>
                <a:latin typeface="+mn-lt"/>
              </a:defRPr>
            </a:lvl1pPr>
          </a:lstStyle>
          <a:p>
            <a:pPr>
              <a:defRPr/>
            </a:pPr>
            <a:r>
              <a:rPr lang="en-US" dirty="0"/>
              <a:t>The Children's Learning Institute at the University of Texas at Houston © </a:t>
            </a:r>
            <a:r>
              <a:rPr lang="en-US" dirty="0" smtClean="0"/>
              <a:t>2009 </a:t>
            </a:r>
            <a:r>
              <a:rPr lang="en-US" dirty="0"/>
              <a:t>University of Texas System and Texas Education Agency</a:t>
            </a:r>
          </a:p>
        </p:txBody>
      </p:sp>
      <p:sp>
        <p:nvSpPr>
          <p:cNvPr id="5" name="Slide Number Placeholder 4"/>
          <p:cNvSpPr>
            <a:spLocks noGrp="1"/>
          </p:cNvSpPr>
          <p:nvPr>
            <p:ph type="sldNum" sz="quarter" idx="3"/>
          </p:nvPr>
        </p:nvSpPr>
        <p:spPr>
          <a:xfrm>
            <a:off x="6552473" y="8829121"/>
            <a:ext cx="456406" cy="465743"/>
          </a:xfrm>
          <a:prstGeom prst="rect">
            <a:avLst/>
          </a:prstGeom>
        </p:spPr>
        <p:txBody>
          <a:bodyPr vert="horz" lIns="93164" tIns="46582" rIns="93164" bIns="46582" rtlCol="0" anchor="b"/>
          <a:lstStyle>
            <a:lvl1pPr algn="r" fontAlgn="auto">
              <a:spcBef>
                <a:spcPts val="0"/>
              </a:spcBef>
              <a:spcAft>
                <a:spcPts val="0"/>
              </a:spcAft>
              <a:defRPr sz="1200">
                <a:solidFill>
                  <a:schemeClr val="tx1"/>
                </a:solidFill>
                <a:effectLst/>
                <a:latin typeface="+mn-lt"/>
              </a:defRPr>
            </a:lvl1pPr>
          </a:lstStyle>
          <a:p>
            <a:pPr>
              <a:defRPr/>
            </a:pPr>
            <a:fld id="{60F9BD4B-4A9D-4379-94B2-5EAB272FE2F7}" type="slidenum">
              <a:rPr lang="en-US"/>
              <a:pPr>
                <a:defRPr/>
              </a:pPr>
              <a:t>‹#›</a:t>
            </a:fld>
            <a:endParaRPr lang="en-US" dirty="0"/>
          </a:p>
        </p:txBody>
      </p:sp>
    </p:spTree>
    <p:extLst>
      <p:ext uri="{BB962C8B-B14F-4D97-AF65-F5344CB8AC3E}">
        <p14:creationId xmlns:p14="http://schemas.microsoft.com/office/powerpoint/2010/main" val="3366306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3164" tIns="46582" rIns="93164" bIns="46582" rtlCol="0"/>
          <a:lstStyle>
            <a:lvl1pPr algn="l" fontAlgn="auto">
              <a:spcBef>
                <a:spcPts val="0"/>
              </a:spcBef>
              <a:spcAft>
                <a:spcPts val="0"/>
              </a:spcAft>
              <a:defRPr sz="1200">
                <a:solidFill>
                  <a:schemeClr val="tx1"/>
                </a:solidFill>
                <a:effectLst/>
                <a:latin typeface="+mn-lt"/>
              </a:defRPr>
            </a:lvl1pPr>
          </a:lstStyle>
          <a:p>
            <a:pPr>
              <a:defRPr/>
            </a:pPr>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93164" tIns="46582" rIns="93164" bIns="46582" rtlCol="0"/>
          <a:lstStyle>
            <a:lvl1pPr algn="r" fontAlgn="auto">
              <a:spcBef>
                <a:spcPts val="0"/>
              </a:spcBef>
              <a:spcAft>
                <a:spcPts val="0"/>
              </a:spcAft>
              <a:defRPr sz="1200">
                <a:solidFill>
                  <a:schemeClr val="tx1"/>
                </a:solidFill>
                <a:effectLst/>
                <a:latin typeface="+mn-lt"/>
              </a:defRPr>
            </a:lvl1pPr>
          </a:lstStyle>
          <a:p>
            <a:pPr>
              <a:defRPr/>
            </a:pPr>
            <a:fld id="{0C8DA576-C100-4047-AD17-4B213FC19133}" type="datetimeFigureOut">
              <a:rPr lang="en-US"/>
              <a:pPr>
                <a:defRPr/>
              </a:pPr>
              <a:t>8/9/2014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345" y="4416098"/>
            <a:ext cx="5607711" cy="4183995"/>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121"/>
            <a:ext cx="3038145" cy="465743"/>
          </a:xfrm>
          <a:prstGeom prst="rect">
            <a:avLst/>
          </a:prstGeom>
        </p:spPr>
        <p:txBody>
          <a:bodyPr vert="horz" lIns="93164" tIns="46582" rIns="93164" bIns="46582" rtlCol="0" anchor="b"/>
          <a:lstStyle>
            <a:lvl1pPr algn="l" fontAlgn="auto">
              <a:spcBef>
                <a:spcPts val="0"/>
              </a:spcBef>
              <a:spcAft>
                <a:spcPts val="0"/>
              </a:spcAft>
              <a:defRPr sz="1200">
                <a:solidFill>
                  <a:schemeClr val="tx1"/>
                </a:solidFill>
                <a:effectLst/>
                <a:latin typeface="+mn-lt"/>
              </a:defRPr>
            </a:lvl1pPr>
          </a:lstStyle>
          <a:p>
            <a:pPr>
              <a:defRPr/>
            </a:pPr>
            <a:endParaRPr lang="en-US" dirty="0"/>
          </a:p>
        </p:txBody>
      </p:sp>
      <p:sp>
        <p:nvSpPr>
          <p:cNvPr id="7" name="Slide Number Placeholder 6"/>
          <p:cNvSpPr>
            <a:spLocks noGrp="1"/>
          </p:cNvSpPr>
          <p:nvPr>
            <p:ph type="sldNum" sz="quarter" idx="5"/>
          </p:nvPr>
        </p:nvSpPr>
        <p:spPr>
          <a:xfrm>
            <a:off x="3970734" y="8829121"/>
            <a:ext cx="3038145" cy="465743"/>
          </a:xfrm>
          <a:prstGeom prst="rect">
            <a:avLst/>
          </a:prstGeom>
        </p:spPr>
        <p:txBody>
          <a:bodyPr vert="horz" lIns="93164" tIns="46582" rIns="93164" bIns="46582" rtlCol="0" anchor="b"/>
          <a:lstStyle>
            <a:lvl1pPr algn="r" fontAlgn="auto">
              <a:spcBef>
                <a:spcPts val="0"/>
              </a:spcBef>
              <a:spcAft>
                <a:spcPts val="0"/>
              </a:spcAft>
              <a:defRPr sz="1200">
                <a:solidFill>
                  <a:schemeClr val="tx1"/>
                </a:solidFill>
                <a:effectLst/>
                <a:latin typeface="+mn-lt"/>
              </a:defRPr>
            </a:lvl1pPr>
          </a:lstStyle>
          <a:p>
            <a:pPr>
              <a:defRPr/>
            </a:pPr>
            <a:fld id="{1F51EEBF-C25B-4A86-B6B8-5E97660FC0F1}" type="slidenum">
              <a:rPr lang="en-US"/>
              <a:pPr>
                <a:defRPr/>
              </a:pPr>
              <a:t>‹#›</a:t>
            </a:fld>
            <a:endParaRPr lang="en-US" dirty="0"/>
          </a:p>
        </p:txBody>
      </p:sp>
    </p:spTree>
    <p:extLst>
      <p:ext uri="{BB962C8B-B14F-4D97-AF65-F5344CB8AC3E}">
        <p14:creationId xmlns:p14="http://schemas.microsoft.com/office/powerpoint/2010/main" val="173185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600" b="1" dirty="0" smtClean="0"/>
              <a:t>This is a review of the Texas Literacy Initiative Routines &amp; Strategies that have been presented to the teachers over the past two years. These routines and strategies are research-based practices that will enhance the literacy instruction in your classrooms. </a:t>
            </a:r>
            <a:endParaRPr lang="en-US" sz="1600" b="1" dirty="0"/>
          </a:p>
        </p:txBody>
      </p:sp>
      <p:sp>
        <p:nvSpPr>
          <p:cNvPr id="4" name="Slide Number Placeholder 3"/>
          <p:cNvSpPr>
            <a:spLocks noGrp="1"/>
          </p:cNvSpPr>
          <p:nvPr>
            <p:ph type="sldNum" sz="quarter" idx="5"/>
          </p:nvPr>
        </p:nvSpPr>
        <p:spPr/>
        <p:txBody>
          <a:bodyPr/>
          <a:lstStyle/>
          <a:p>
            <a:pPr>
              <a:defRPr/>
            </a:pPr>
            <a:fld id="{EE216CEE-72B4-4AAD-A049-845868D8DF8D}" type="slidenum">
              <a:rPr lang="en-US" smtClean="0"/>
              <a:pPr>
                <a:defRPr/>
              </a:pPr>
              <a:t>1</a:t>
            </a:fld>
            <a:endParaRPr lang="en-US" dirty="0"/>
          </a:p>
        </p:txBody>
      </p:sp>
    </p:spTree>
    <p:extLst>
      <p:ext uri="{BB962C8B-B14F-4D97-AF65-F5344CB8AC3E}">
        <p14:creationId xmlns:p14="http://schemas.microsoft.com/office/powerpoint/2010/main" val="148778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589088" y="736600"/>
            <a:ext cx="3884612" cy="291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701675" y="3727450"/>
            <a:ext cx="5622925" cy="5062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600" b="1" dirty="0" smtClean="0"/>
              <a:t>Read Aloud</a:t>
            </a:r>
            <a:r>
              <a:rPr lang="en-US" sz="1600" b="1" baseline="0" dirty="0" smtClean="0"/>
              <a:t> Everyday is NON-NEGOTIABLE.  Listening comprehension has a positive effect on students’ story recall, word identification, and phonemic awareness.  </a:t>
            </a:r>
          </a:p>
          <a:p>
            <a:endParaRPr lang="en-US" sz="1600" b="1" dirty="0"/>
          </a:p>
          <a:p>
            <a:r>
              <a:rPr lang="en-US" sz="1600" b="1" baseline="0" dirty="0" smtClean="0"/>
              <a:t>During daily read-alouds we are laying the foundation for our students to be successful with reading comprehension.  </a:t>
            </a:r>
          </a:p>
          <a:p>
            <a:endParaRPr lang="en-US" sz="1600" b="1" baseline="0" dirty="0" smtClean="0"/>
          </a:p>
          <a:p>
            <a:r>
              <a:rPr lang="en-US" sz="1600" b="1" baseline="0" dirty="0" smtClean="0"/>
              <a:t>Share Your Thinking: The teacher explicitly models the strategies we used for understanding text, making it visible to our students, by sharing our own thinking.  </a:t>
            </a:r>
          </a:p>
          <a:p>
            <a:endParaRPr lang="en-US" sz="1600" b="1" baseline="0" dirty="0" smtClean="0"/>
          </a:p>
          <a:p>
            <a:r>
              <a:rPr lang="en-US" sz="1600" b="1" baseline="0" dirty="0" smtClean="0"/>
              <a:t>Making it Interactive:  Students can repeat phrases, make hand gestures or engage in conversation. </a:t>
            </a:r>
          </a:p>
          <a:p>
            <a:r>
              <a:rPr lang="en-US" sz="1600" b="1" baseline="0" dirty="0" smtClean="0"/>
              <a:t> </a:t>
            </a:r>
          </a:p>
          <a:p>
            <a:r>
              <a:rPr lang="en-US" sz="1600" b="1" baseline="0" dirty="0" smtClean="0"/>
              <a:t>Build Vocabulary: Previous to reading the teacher selects two vocabulary words to focus on more in depth.  (refer to Listening Comprehension Planning Card)</a:t>
            </a:r>
            <a:endParaRPr lang="en-US" sz="1600" b="1" dirty="0" smtClean="0"/>
          </a:p>
        </p:txBody>
      </p:sp>
      <p:sp>
        <p:nvSpPr>
          <p:cNvPr id="4" name="Slide Number Placeholder 3"/>
          <p:cNvSpPr>
            <a:spLocks noGrp="1"/>
          </p:cNvSpPr>
          <p:nvPr>
            <p:ph type="sldNum" sz="quarter" idx="5"/>
          </p:nvPr>
        </p:nvSpPr>
        <p:spPr/>
        <p:txBody>
          <a:bodyPr/>
          <a:lstStyle/>
          <a:p>
            <a:pPr>
              <a:defRPr/>
            </a:pPr>
            <a:fld id="{636AC07B-3A16-4D02-B0EB-914165867D56}" type="slidenum">
              <a:rPr lang="en-US"/>
              <a:pPr>
                <a:defRPr/>
              </a:pPr>
              <a:t>10</a:t>
            </a:fld>
            <a:endParaRPr lang="en-US" dirty="0"/>
          </a:p>
        </p:txBody>
      </p:sp>
    </p:spTree>
    <p:extLst>
      <p:ext uri="{BB962C8B-B14F-4D97-AF65-F5344CB8AC3E}">
        <p14:creationId xmlns:p14="http://schemas.microsoft.com/office/powerpoint/2010/main" val="3787431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29F1A5-C771-4BEF-810A-FD3BCC92544B}" type="slidenum">
              <a:rPr lang="en-US" smtClean="0">
                <a:solidFill>
                  <a:srgbClr val="000000"/>
                </a:solidFill>
                <a:latin typeface="Arial" charset="0"/>
              </a:rPr>
              <a:pPr fontAlgn="base">
                <a:spcBef>
                  <a:spcPct val="0"/>
                </a:spcBef>
                <a:spcAft>
                  <a:spcPct val="0"/>
                </a:spcAft>
              </a:pPr>
              <a:t>11</a:t>
            </a:fld>
            <a:endParaRPr lang="en-US" dirty="0" smtClean="0">
              <a:solidFill>
                <a:srgbClr val="000000"/>
              </a:solidFill>
              <a:latin typeface="Arial" charset="0"/>
            </a:endParaRPr>
          </a:p>
        </p:txBody>
      </p:sp>
      <p:sp>
        <p:nvSpPr>
          <p:cNvPr id="32771" name="Rectangle 2"/>
          <p:cNvSpPr>
            <a:spLocks noGrp="1" noRot="1" noChangeAspect="1" noChangeArrowheads="1" noTextEdit="1"/>
          </p:cNvSpPr>
          <p:nvPr>
            <p:ph type="sldImg"/>
          </p:nvPr>
        </p:nvSpPr>
        <p:spPr bwMode="auto">
          <a:xfrm>
            <a:off x="1270000" y="685800"/>
            <a:ext cx="4470400" cy="3352800"/>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sz="1600" b="1" dirty="0" smtClean="0"/>
              <a:t>When we read</a:t>
            </a:r>
            <a:r>
              <a:rPr lang="en-US" sz="1600" b="1" baseline="0" dirty="0" smtClean="0"/>
              <a:t> aloud to students we can expect the following: </a:t>
            </a:r>
            <a:endParaRPr lang="en-US" sz="1600" b="1" dirty="0" smtClean="0"/>
          </a:p>
        </p:txBody>
      </p:sp>
    </p:spTree>
    <p:extLst>
      <p:ext uri="{BB962C8B-B14F-4D97-AF65-F5344CB8AC3E}">
        <p14:creationId xmlns:p14="http://schemas.microsoft.com/office/powerpoint/2010/main" val="239199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3A174B3-B566-4966-8BF8-DF46E57BAE08}" type="slidenum">
              <a:rPr lang="en-US" smtClean="0">
                <a:solidFill>
                  <a:srgbClr val="000000"/>
                </a:solidFill>
              </a:rPr>
              <a:pPr eaLnBrk="1" fontAlgn="base" hangingPunct="1">
                <a:spcBef>
                  <a:spcPct val="0"/>
                </a:spcBef>
                <a:spcAft>
                  <a:spcPct val="0"/>
                </a:spcAft>
              </a:pPr>
              <a:t>12</a:t>
            </a:fld>
            <a:endParaRPr lang="en-US" dirty="0" smtClean="0">
              <a:solidFill>
                <a:srgbClr val="000000"/>
              </a:solidFill>
            </a:endParaRPr>
          </a:p>
        </p:txBody>
      </p:sp>
      <p:sp>
        <p:nvSpPr>
          <p:cNvPr id="45059" name="Rectangle 2"/>
          <p:cNvSpPr>
            <a:spLocks noGrp="1" noRot="1" noChangeAspect="1" noChangeArrowheads="1" noTextEdit="1"/>
          </p:cNvSpPr>
          <p:nvPr>
            <p:ph type="sldImg"/>
          </p:nvPr>
        </p:nvSpPr>
        <p:spPr bwMode="auto">
          <a:xfrm>
            <a:off x="1192213" y="685800"/>
            <a:ext cx="4468812"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600" b="1" dirty="0" smtClean="0"/>
              <a:t>The National Reading Panel (NRP) report explains that students</a:t>
            </a:r>
            <a:r>
              <a:rPr lang="en-US" sz="1600" b="1" baseline="0" dirty="0" smtClean="0"/>
              <a:t> need multiple, repeated exposures to vocabulary if we are to see learning gains.  These are some ideas for enriching the students’ vocabulary and to make it more meaningful to them.  </a:t>
            </a:r>
          </a:p>
          <a:p>
            <a:endParaRPr lang="en-US" sz="1600" b="1" baseline="0" dirty="0" smtClean="0"/>
          </a:p>
          <a:p>
            <a:r>
              <a:rPr lang="en-US" sz="1600" b="1" baseline="0" dirty="0" smtClean="0">
                <a:solidFill>
                  <a:srgbClr val="FF0000"/>
                </a:solidFill>
              </a:rPr>
              <a:t>*Notes suggested </a:t>
            </a:r>
            <a:endParaRPr lang="en-US" sz="1600" b="1" baseline="0" dirty="0" smtClean="0"/>
          </a:p>
          <a:p>
            <a:r>
              <a:rPr lang="en-US" sz="1600" b="1" baseline="0" dirty="0" smtClean="0"/>
              <a:t>We need to show students that reading is active.</a:t>
            </a:r>
          </a:p>
          <a:p>
            <a:r>
              <a:rPr lang="en-US" sz="1600" b="1" baseline="0" dirty="0" smtClean="0"/>
              <a:t>There are 4 levels of language acquisition. Speak, Listen, Comprehension, and Critical Thinking.</a:t>
            </a:r>
          </a:p>
          <a:p>
            <a:r>
              <a:rPr lang="en-US" sz="1600" b="1" baseline="0" dirty="0" smtClean="0"/>
              <a:t>Darcy </a:t>
            </a:r>
            <a:r>
              <a:rPr lang="en-US" sz="1600" b="1" baseline="0" dirty="0" err="1" smtClean="0"/>
              <a:t>Dycha</a:t>
            </a:r>
            <a:r>
              <a:rPr lang="en-US" sz="1600" b="1" baseline="0" dirty="0" smtClean="0"/>
              <a:t>: LC is one of the best predictors of reading comprehension. It helps develop PA skills.</a:t>
            </a:r>
            <a:endParaRPr lang="en-US" sz="1600" b="1" dirty="0" smtClean="0"/>
          </a:p>
        </p:txBody>
      </p:sp>
    </p:spTree>
    <p:extLst>
      <p:ext uri="{BB962C8B-B14F-4D97-AF65-F5344CB8AC3E}">
        <p14:creationId xmlns:p14="http://schemas.microsoft.com/office/powerpoint/2010/main" val="358993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a:defRPr/>
            </a:pPr>
            <a:r>
              <a:rPr lang="en-US" sz="1600" b="1" dirty="0" smtClean="0"/>
              <a:t>The BISD</a:t>
            </a:r>
            <a:r>
              <a:rPr lang="en-US" sz="1600" b="1" baseline="0" dirty="0" smtClean="0"/>
              <a:t> Fluency Initiative was implemented districtwide during the 2013-2014 school year for Elementary, Middle School and High School.  </a:t>
            </a:r>
          </a:p>
          <a:p>
            <a:pPr>
              <a:defRPr/>
            </a:pPr>
            <a:endParaRPr lang="en-US" sz="1600" b="1" baseline="0" dirty="0" smtClean="0"/>
          </a:p>
          <a:p>
            <a:pPr>
              <a:defRPr/>
            </a:pPr>
            <a:r>
              <a:rPr lang="en-US" sz="1600" b="1" baseline="0" dirty="0" smtClean="0"/>
              <a:t>Reading fluency is the bridge between the two major components of reading which are word decoding and comprehension.  </a:t>
            </a:r>
          </a:p>
          <a:p>
            <a:pPr>
              <a:defRPr/>
            </a:pPr>
            <a:endParaRPr lang="en-US" sz="1600" b="1" baseline="0" dirty="0" smtClean="0"/>
          </a:p>
          <a:p>
            <a:pPr>
              <a:defRPr/>
            </a:pPr>
            <a:r>
              <a:rPr lang="en-US" sz="1600" b="1" baseline="0" dirty="0" smtClean="0"/>
              <a:t>As with all good teaching we want to model for students what we expect them to do.  </a:t>
            </a:r>
          </a:p>
          <a:p>
            <a:pPr>
              <a:defRPr/>
            </a:pPr>
            <a:endParaRPr lang="en-US" sz="1600" b="1" baseline="0" dirty="0" smtClean="0"/>
          </a:p>
          <a:p>
            <a:pPr>
              <a:defRPr/>
            </a:pPr>
            <a:r>
              <a:rPr lang="en-US" sz="1600" b="1" baseline="0" dirty="0" smtClean="0"/>
              <a:t>In order for students to improve their oral reading fluency, we need to provide multiple opportunities for them to practice. </a:t>
            </a:r>
          </a:p>
          <a:p>
            <a:pPr>
              <a:defRPr/>
            </a:pPr>
            <a:r>
              <a:rPr lang="en-US" sz="1600" b="1" baseline="0" dirty="0" smtClean="0"/>
              <a:t>Refer to the  fluency packets including letter naming fluency, high-frequency word fluency and phrases as well as passages.  </a:t>
            </a:r>
            <a:endParaRPr lang="en-US" sz="1600" b="1" dirty="0" smtClean="0"/>
          </a:p>
        </p:txBody>
      </p:sp>
      <p:sp>
        <p:nvSpPr>
          <p:cNvPr id="4" name="Slide Number Placeholder 3"/>
          <p:cNvSpPr>
            <a:spLocks noGrp="1"/>
          </p:cNvSpPr>
          <p:nvPr>
            <p:ph type="sldNum" sz="quarter" idx="5"/>
          </p:nvPr>
        </p:nvSpPr>
        <p:spPr/>
        <p:txBody>
          <a:bodyPr/>
          <a:lstStyle/>
          <a:p>
            <a:pPr>
              <a:defRPr/>
            </a:pPr>
            <a:fld id="{6FFAA890-4A5B-4566-A9C7-20894D772591}" type="slidenum">
              <a:rPr lang="en-US" smtClean="0"/>
              <a:pPr>
                <a:defRPr/>
              </a:pPr>
              <a:t>13</a:t>
            </a:fld>
            <a:endParaRPr lang="en-US" dirty="0"/>
          </a:p>
        </p:txBody>
      </p:sp>
    </p:spTree>
    <p:extLst>
      <p:ext uri="{BB962C8B-B14F-4D97-AF65-F5344CB8AC3E}">
        <p14:creationId xmlns:p14="http://schemas.microsoft.com/office/powerpoint/2010/main" val="198698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noAutofit/>
          </a:bodyPr>
          <a:lstStyle/>
          <a:p>
            <a:r>
              <a:rPr lang="en-US" sz="1600" b="1" dirty="0" smtClean="0"/>
              <a:t>In order to model fluent reading the teacher needs</a:t>
            </a:r>
            <a:r>
              <a:rPr lang="en-US" sz="1600" b="1" baseline="0" dirty="0" smtClean="0"/>
              <a:t> to read </a:t>
            </a:r>
            <a:r>
              <a:rPr lang="en-US" sz="1600" b="1" dirty="0" smtClean="0"/>
              <a:t>with expression and enthusiasm!  Use inflection, voice and emotion.  </a:t>
            </a:r>
            <a:r>
              <a:rPr lang="en-US" sz="1600" b="1" baseline="0" dirty="0" smtClean="0"/>
              <a:t> </a:t>
            </a:r>
          </a:p>
          <a:p>
            <a:r>
              <a:rPr lang="en-US" sz="1600" b="1" baseline="0" dirty="0" smtClean="0"/>
              <a:t>Three of the ways teachers can effectively model fluent reading is through echo reading, choral reading, and paired reading.  </a:t>
            </a:r>
          </a:p>
          <a:p>
            <a:endParaRPr lang="en-US" sz="1600" b="1" baseline="0" dirty="0" smtClean="0"/>
          </a:p>
          <a:p>
            <a:r>
              <a:rPr lang="en-US" sz="1600" b="1" baseline="0" dirty="0" smtClean="0"/>
              <a:t>Echo Reading: Teacher reads one sentence at a time, students listen, teacher gives the signal, students read the same phrase chorally.</a:t>
            </a:r>
          </a:p>
          <a:p>
            <a:endParaRPr lang="en-US" sz="1600" b="1" baseline="0" dirty="0" smtClean="0"/>
          </a:p>
          <a:p>
            <a:r>
              <a:rPr lang="en-US" sz="1600" b="1" baseline="0" dirty="0" smtClean="0"/>
              <a:t>Choral Reading: Teacher gives a signal to begin, students and teacher read together orally.  </a:t>
            </a:r>
          </a:p>
          <a:p>
            <a:endParaRPr lang="en-US" sz="1600" b="1" baseline="0" dirty="0" smtClean="0"/>
          </a:p>
          <a:p>
            <a:r>
              <a:rPr lang="en-US" sz="1600" b="1" baseline="0" dirty="0" smtClean="0"/>
              <a:t>Paired Reading: Teacher assigns reading partners, students take turns reading, teacher monitors and gives corrective feedback</a:t>
            </a:r>
          </a:p>
        </p:txBody>
      </p:sp>
      <p:sp>
        <p:nvSpPr>
          <p:cNvPr id="4" name="Slide Number Placeholder 3"/>
          <p:cNvSpPr>
            <a:spLocks noGrp="1"/>
          </p:cNvSpPr>
          <p:nvPr>
            <p:ph type="sldNum" sz="quarter" idx="5"/>
          </p:nvPr>
        </p:nvSpPr>
        <p:spPr/>
        <p:txBody>
          <a:bodyPr/>
          <a:lstStyle/>
          <a:p>
            <a:pPr>
              <a:defRPr/>
            </a:pPr>
            <a:fld id="{736BF944-F9CB-40E2-80CD-2F767BD9F39D}" type="slidenum">
              <a:rPr lang="en-US" smtClean="0"/>
              <a:pPr>
                <a:defRPr/>
              </a:pPr>
              <a:t>14</a:t>
            </a:fld>
            <a:endParaRPr lang="en-US" dirty="0"/>
          </a:p>
        </p:txBody>
      </p:sp>
    </p:spTree>
    <p:extLst>
      <p:ext uri="{BB962C8B-B14F-4D97-AF65-F5344CB8AC3E}">
        <p14:creationId xmlns:p14="http://schemas.microsoft.com/office/powerpoint/2010/main" val="249461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600" b="1" dirty="0" smtClean="0"/>
              <a:t>Following</a:t>
            </a:r>
            <a:r>
              <a:rPr lang="en-US" sz="1600" b="1" baseline="0" dirty="0" smtClean="0"/>
              <a:t> the District Fluency Initiative  the teacher will model the use of punctuation stops (highlighted) and phrasing (pencil swings) to help students achieve reading fluency with accuracy and prosody. </a:t>
            </a:r>
          </a:p>
          <a:p>
            <a:endParaRPr lang="en-US" sz="1600" b="1" baseline="0" dirty="0" smtClean="0"/>
          </a:p>
          <a:p>
            <a:r>
              <a:rPr lang="en-US" sz="1600" b="1" baseline="0" dirty="0" smtClean="0">
                <a:solidFill>
                  <a:srgbClr val="FF0000"/>
                </a:solidFill>
              </a:rPr>
              <a:t>*Notes suggested – </a:t>
            </a:r>
          </a:p>
          <a:p>
            <a:r>
              <a:rPr lang="en-US" sz="1600" b="1" baseline="0" dirty="0" smtClean="0"/>
              <a:t>Early childhood teachers use poster size to review whole group.</a:t>
            </a:r>
          </a:p>
          <a:p>
            <a:r>
              <a:rPr lang="en-US" sz="1600" b="1" baseline="0" dirty="0" smtClean="0"/>
              <a:t>Pre-K fluency vocabulary cards to identify pictures, letters, numbers, and shapes.</a:t>
            </a:r>
            <a:endParaRPr lang="en-US" sz="1600" b="1" dirty="0" smtClean="0"/>
          </a:p>
        </p:txBody>
      </p:sp>
    </p:spTree>
    <p:extLst>
      <p:ext uri="{BB962C8B-B14F-4D97-AF65-F5344CB8AC3E}">
        <p14:creationId xmlns:p14="http://schemas.microsoft.com/office/powerpoint/2010/main" val="198281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600" b="1" dirty="0" smtClean="0"/>
              <a:t>Focus on the blue strategy instruction</a:t>
            </a:r>
            <a:r>
              <a:rPr lang="en-US" sz="1600" b="1" baseline="0" dirty="0" smtClean="0"/>
              <a:t> card.  It must be Direct-Explicit- and Systematic Instruction.</a:t>
            </a:r>
          </a:p>
          <a:p>
            <a:endParaRPr lang="en-US" sz="1600" b="1" dirty="0"/>
          </a:p>
          <a:p>
            <a:r>
              <a:rPr lang="en-US" sz="1600" b="1" dirty="0" smtClean="0"/>
              <a:t>Big Ideas:</a:t>
            </a:r>
          </a:p>
          <a:p>
            <a:r>
              <a:rPr lang="en-US" sz="1600" b="1" dirty="0" smtClean="0"/>
              <a:t>Consistent Routine</a:t>
            </a:r>
          </a:p>
          <a:p>
            <a:r>
              <a:rPr lang="en-US" sz="1600" b="1" dirty="0" smtClean="0"/>
              <a:t>8 step routine</a:t>
            </a:r>
          </a:p>
          <a:p>
            <a:r>
              <a:rPr lang="en-US" sz="1600" b="1" dirty="0" smtClean="0"/>
              <a:t>6 cognitive strategies</a:t>
            </a:r>
          </a:p>
          <a:p>
            <a:endParaRPr lang="en-US" sz="1600" b="1" dirty="0"/>
          </a:p>
          <a:p>
            <a:r>
              <a:rPr lang="en-US" sz="1600" b="1" dirty="0" smtClean="0"/>
              <a:t>CSR card: one side 8 steps / back cognitive strategies with the definitions.</a:t>
            </a:r>
          </a:p>
          <a:p>
            <a:endParaRPr lang="en-US" sz="1600" b="1" dirty="0"/>
          </a:p>
          <a:p>
            <a:r>
              <a:rPr lang="en-US" sz="1600" b="1" dirty="0" smtClean="0"/>
              <a:t>This card is used to introduce &amp; teach the strategies.</a:t>
            </a:r>
            <a:endParaRPr lang="en-US" sz="1600" b="1" dirty="0"/>
          </a:p>
        </p:txBody>
      </p:sp>
      <p:sp>
        <p:nvSpPr>
          <p:cNvPr id="72708" name="Footer Placeholder 3"/>
          <p:cNvSpPr>
            <a:spLocks noGrp="1"/>
          </p:cNvSpPr>
          <p:nvPr>
            <p:ph type="ftr" sz="quarter" idx="4294967295"/>
          </p:nvPr>
        </p:nvSpPr>
        <p:spPr bwMode="auto">
          <a:xfrm>
            <a:off x="1"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 2013 Texas Education Agency / The University of Texas System</a:t>
            </a:r>
            <a:endParaRPr lang="en-US" dirty="0"/>
          </a:p>
        </p:txBody>
      </p:sp>
      <p:sp>
        <p:nvSpPr>
          <p:cNvPr id="5" name="Slide Number Placeholder 4"/>
          <p:cNvSpPr>
            <a:spLocks noGrp="1"/>
          </p:cNvSpPr>
          <p:nvPr>
            <p:ph type="sldNum" sz="quarter" idx="5"/>
          </p:nvPr>
        </p:nvSpPr>
        <p:spPr/>
        <p:txBody>
          <a:bodyPr/>
          <a:lstStyle/>
          <a:p>
            <a:pPr>
              <a:defRPr/>
            </a:pPr>
            <a:fld id="{9EC0D78C-3B53-44AE-A845-1ABDE5DC1807}" type="slidenum">
              <a:rPr lang="en-US" smtClean="0"/>
              <a:pPr>
                <a:defRPr/>
              </a:pPr>
              <a:t>16</a:t>
            </a:fld>
            <a:endParaRPr lang="en-US" dirty="0"/>
          </a:p>
        </p:txBody>
      </p:sp>
    </p:spTree>
    <p:extLst>
      <p:ext uri="{BB962C8B-B14F-4D97-AF65-F5344CB8AC3E}">
        <p14:creationId xmlns:p14="http://schemas.microsoft.com/office/powerpoint/2010/main" val="2348299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D88695D6-E682-4538-99A9-1480CC07AFF2}" type="slidenum">
              <a:rPr lang="en-US" smtClean="0"/>
              <a:pPr>
                <a:defRPr/>
              </a:pPr>
              <a:t>17</a:t>
            </a:fld>
            <a:endParaRPr lang="en-US" dirty="0"/>
          </a:p>
        </p:txBody>
      </p:sp>
      <p:sp>
        <p:nvSpPr>
          <p:cNvPr id="112645" name="Notes Placeholder 1"/>
          <p:cNvSpPr>
            <a:spLocks noGrp="1"/>
          </p:cNvSpPr>
          <p:nvPr/>
        </p:nvSpPr>
        <p:spPr bwMode="auto">
          <a:xfrm>
            <a:off x="305082" y="3428047"/>
            <a:ext cx="6400236" cy="541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pPr eaLnBrk="0" hangingPunct="0">
              <a:spcBef>
                <a:spcPct val="30000"/>
              </a:spcBef>
            </a:pPr>
            <a:endParaRPr lang="en-US" sz="1200" dirty="0">
              <a:latin typeface="Calibri" pitchFamily="34" charset="0"/>
            </a:endParaRPr>
          </a:p>
        </p:txBody>
      </p:sp>
      <p:sp>
        <p:nvSpPr>
          <p:cNvPr id="6" name="Notes Placeholder 5"/>
          <p:cNvSpPr>
            <a:spLocks noGrp="1"/>
          </p:cNvSpPr>
          <p:nvPr>
            <p:ph type="body" idx="1"/>
          </p:nvPr>
        </p:nvSpPr>
        <p:spPr>
          <a:xfrm>
            <a:off x="701344" y="3733800"/>
            <a:ext cx="5607711" cy="4183995"/>
          </a:xfrm>
        </p:spPr>
        <p:txBody>
          <a:bodyPr>
            <a:normAutofit/>
          </a:bodyPr>
          <a:lstStyle/>
          <a:p>
            <a:r>
              <a:rPr lang="en-US" sz="1600" b="1" dirty="0" smtClean="0"/>
              <a:t>Four</a:t>
            </a:r>
            <a:r>
              <a:rPr lang="en-US" sz="1600" b="1" baseline="0" dirty="0" smtClean="0"/>
              <a:t> out of these six cognitive strategy routines have been introduced in the following order: </a:t>
            </a:r>
          </a:p>
          <a:p>
            <a:endParaRPr lang="en-US" sz="1600" b="1" baseline="0" dirty="0" smtClean="0"/>
          </a:p>
          <a:p>
            <a:r>
              <a:rPr lang="en-US" sz="1600" b="1" baseline="0" dirty="0" smtClean="0"/>
              <a:t>Making Connections, Creating Mental Images, Making Inferences and Predictions and Determining Importance and Summarizing.  </a:t>
            </a:r>
          </a:p>
          <a:p>
            <a:endParaRPr lang="en-US" sz="1600" b="1" baseline="0" dirty="0" smtClean="0"/>
          </a:p>
          <a:p>
            <a:r>
              <a:rPr lang="en-US" sz="1600" b="1" baseline="0" dirty="0" smtClean="0"/>
              <a:t>This school year will be dedicated to the refinement and implementation with fidelity through planning and coaching support.  </a:t>
            </a:r>
          </a:p>
          <a:p>
            <a:endParaRPr lang="en-US" sz="1600" b="1" dirty="0"/>
          </a:p>
          <a:p>
            <a:r>
              <a:rPr lang="en-US" sz="1600" b="1" dirty="0" smtClean="0"/>
              <a:t>Display the posters with Figure 19 TEKS. </a:t>
            </a:r>
            <a:endParaRPr lang="en-US" sz="1600" b="1" dirty="0"/>
          </a:p>
        </p:txBody>
      </p:sp>
    </p:spTree>
    <p:extLst>
      <p:ext uri="{BB962C8B-B14F-4D97-AF65-F5344CB8AC3E}">
        <p14:creationId xmlns:p14="http://schemas.microsoft.com/office/powerpoint/2010/main" val="190923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dirty="0" smtClean="0"/>
              <a:t>As</a:t>
            </a:r>
            <a:r>
              <a:rPr lang="en-US" sz="1400" b="1" baseline="0" dirty="0" smtClean="0"/>
              <a:t> teachers, we can introduce text to students in a way that helps to activate readers’ background knowledge to aid comprehension. </a:t>
            </a:r>
          </a:p>
          <a:p>
            <a:r>
              <a:rPr lang="en-US" sz="1400" b="1" dirty="0" smtClean="0"/>
              <a:t>Good readers</a:t>
            </a:r>
            <a:r>
              <a:rPr lang="en-US" sz="1400" b="1" baseline="0" dirty="0" smtClean="0"/>
              <a:t> make connections between text and their background knowledge to help them understand and remember the text better.  </a:t>
            </a:r>
          </a:p>
          <a:p>
            <a:endParaRPr lang="en-US" sz="1400" b="1" baseline="0" dirty="0" smtClean="0"/>
          </a:p>
          <a:p>
            <a:r>
              <a:rPr lang="en-US" sz="1400" b="1" baseline="0" dirty="0" smtClean="0"/>
              <a:t>Distracting connections actually cause our minds to wander from the text and disrupt meaning…ex. “That character has the same name that I do!” “ That character has a dog, and I have a dog, and one time we took the dog to the lake. We went fishing at the lake. We ate the fish for dinner.  I don’t like fish. I like pizza.”</a:t>
            </a:r>
          </a:p>
          <a:p>
            <a:endParaRPr lang="en-US" sz="1400" b="1" baseline="0" dirty="0" smtClean="0"/>
          </a:p>
          <a:p>
            <a:r>
              <a:rPr lang="en-US" sz="1400" b="1" baseline="0" dirty="0" smtClean="0"/>
              <a:t>Anchor Lesson Activity: (see insert)  It is a wonderful activity for the beginning of the year. Encourage students to create their own poster on the head template to represent their background knowledge.  This activity validates their individual knowledge as important.  </a:t>
            </a:r>
            <a:endParaRPr lang="en-US" sz="1400" b="1" dirty="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650" tIns="45825" rIns="91650" bIns="45825" rtlCol="0" anchor="b"/>
          <a:lstStyle>
            <a:lvl1pPr algn="r">
              <a:defRPr sz="1200"/>
            </a:lvl1pPr>
          </a:lstStyle>
          <a:p>
            <a:fld id="{67C69A79-60F3-4739-AEDA-A5F910C1D0A4}" type="slidenum">
              <a:rPr lang="en-US" smtClean="0"/>
              <a:pPr/>
              <a:t>18</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650" tIns="45825" rIns="91650" bIns="45825"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139459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Teachers</a:t>
            </a:r>
            <a:r>
              <a:rPr lang="en-US" sz="1600" b="1" baseline="0" dirty="0" smtClean="0"/>
              <a:t> need to know the difference between these to maximize student understanding.  </a:t>
            </a:r>
          </a:p>
          <a:p>
            <a:endParaRPr lang="en-US" sz="1600" b="1" baseline="0" dirty="0" smtClean="0"/>
          </a:p>
          <a:p>
            <a:r>
              <a:rPr lang="en-US" sz="1600" b="1" baseline="0" dirty="0" smtClean="0"/>
              <a:t>If students know a lot about dogs the knowledge will be activated but if they are unfamiliar with Antarctica that knowledge will have to be built.  </a:t>
            </a:r>
            <a:endParaRPr lang="en-US" sz="1600" b="1" dirty="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650" tIns="45825" rIns="91650" bIns="45825" rtlCol="0" anchor="b"/>
          <a:lstStyle>
            <a:lvl1pPr algn="r">
              <a:defRPr sz="1200"/>
            </a:lvl1pPr>
          </a:lstStyle>
          <a:p>
            <a:fld id="{67C69A79-60F3-4739-AEDA-A5F910C1D0A4}" type="slidenum">
              <a:rPr lang="en-US" smtClean="0"/>
              <a:pPr/>
              <a:t>19</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650" tIns="45825" rIns="91650" bIns="45825"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52445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701040" y="4415791"/>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normAutofit/>
          </a:bodyPr>
          <a:lstStyle/>
          <a:p>
            <a:pPr eaLnBrk="1" hangingPunct="1">
              <a:spcBef>
                <a:spcPct val="0"/>
              </a:spcBef>
            </a:pPr>
            <a:r>
              <a:rPr lang="en-US" sz="1600" b="1" dirty="0" smtClean="0"/>
              <a:t>Planning for Sustainability</a:t>
            </a:r>
          </a:p>
          <a:p>
            <a:pPr eaLnBrk="1" hangingPunct="1">
              <a:spcBef>
                <a:spcPct val="0"/>
              </a:spcBef>
            </a:pPr>
            <a:endParaRPr lang="en-US" sz="1600" b="1" dirty="0" smtClean="0"/>
          </a:p>
          <a:p>
            <a:pPr eaLnBrk="1" hangingPunct="1">
              <a:spcBef>
                <a:spcPct val="0"/>
              </a:spcBef>
            </a:pPr>
            <a:r>
              <a:rPr lang="en-US" sz="1600" b="1" dirty="0" smtClean="0"/>
              <a:t>The focus</a:t>
            </a:r>
            <a:r>
              <a:rPr lang="en-US" sz="1600" b="1" baseline="0" dirty="0" smtClean="0"/>
              <a:t> for the 2014-2015 school year will be to refine the use &amp; implementation </a:t>
            </a:r>
            <a:r>
              <a:rPr lang="en-US" sz="1600" b="1" baseline="0" dirty="0" smtClean="0"/>
              <a:t>with fidelity of </a:t>
            </a:r>
            <a:r>
              <a:rPr lang="en-US" sz="1600" b="1" baseline="0" dirty="0" smtClean="0"/>
              <a:t>the previously introduced TLI routines and </a:t>
            </a:r>
            <a:r>
              <a:rPr lang="en-US" sz="1600" b="1" baseline="0" dirty="0" smtClean="0"/>
              <a:t>strategies.</a:t>
            </a:r>
            <a:r>
              <a:rPr lang="en-US" sz="1600" b="1" dirty="0" smtClean="0"/>
              <a:t> </a:t>
            </a:r>
            <a:endParaRPr lang="en-US" sz="1600" b="1" dirty="0" smtClean="0"/>
          </a:p>
        </p:txBody>
      </p:sp>
      <p:sp>
        <p:nvSpPr>
          <p:cNvPr id="56324" name="Slide Number Placeholder 3"/>
          <p:cNvSpPr>
            <a:spLocks noGrp="1"/>
          </p:cNvSpPr>
          <p:nvPr>
            <p:ph type="sldNum" sz="quarter" idx="5"/>
          </p:nvPr>
        </p:nvSpPr>
        <p:spPr bwMode="auto">
          <a:xfrm>
            <a:off x="3970938" y="8829967"/>
            <a:ext cx="3037840" cy="464820"/>
          </a:xfrm>
          <a:prstGeom prst="rect">
            <a:avLst/>
          </a:prstGeom>
          <a:ln>
            <a:miter lim="800000"/>
            <a:headEnd/>
            <a:tailEnd/>
          </a:ln>
        </p:spPr>
        <p:txBody>
          <a:bodyPr wrap="square" lIns="92958" tIns="46479" rIns="92958" bIns="46479" numCol="1" anchorCtr="0" compatLnSpc="1">
            <a:prstTxWarp prst="textNoShape">
              <a:avLst/>
            </a:prstTxWarp>
          </a:bodyPr>
          <a:lstStyle/>
          <a:p>
            <a:pPr fontAlgn="base">
              <a:spcBef>
                <a:spcPct val="0"/>
              </a:spcBef>
              <a:spcAft>
                <a:spcPct val="0"/>
              </a:spcAft>
              <a:defRPr/>
            </a:pPr>
            <a:fld id="{C6F40C61-AEEE-4C2B-A35D-6753333C4A49}"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198325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a:r>
              <a:rPr lang="en-US" sz="1600" b="1" dirty="0" smtClean="0"/>
              <a:t>When teaching Making</a:t>
            </a:r>
            <a:r>
              <a:rPr lang="en-US" sz="1600" b="1" baseline="0" dirty="0" smtClean="0"/>
              <a:t> Connections, the teacher should be</a:t>
            </a:r>
          </a:p>
          <a:p>
            <a:pPr lvl="1" indent="-464790"/>
            <a:r>
              <a:rPr lang="en-US" sz="1600" b="1" baseline="0" dirty="0" smtClean="0"/>
              <a:t>aware that there are three types of connections readers make</a:t>
            </a:r>
          </a:p>
          <a:p>
            <a:pPr lvl="1" indent="-464790"/>
            <a:r>
              <a:rPr lang="en-US" sz="1600" b="1" dirty="0" smtClean="0"/>
              <a:t>When reading a text.  (Read Slide Notes)</a:t>
            </a:r>
            <a:endParaRPr lang="en-US" sz="1600" b="1" baseline="0" dirty="0" smtClean="0"/>
          </a:p>
          <a:p>
            <a:pPr lvl="1" indent="-464790"/>
            <a:endParaRPr lang="en-US" sz="1600" b="1" baseline="0" dirty="0" smtClean="0"/>
          </a:p>
          <a:p>
            <a:pPr lvl="1" indent="-464790"/>
            <a:r>
              <a:rPr lang="en-US" sz="1600" b="1" baseline="0" dirty="0" smtClean="0">
                <a:solidFill>
                  <a:srgbClr val="FF0000"/>
                </a:solidFill>
              </a:rPr>
              <a:t>*Notes suggested –</a:t>
            </a:r>
          </a:p>
          <a:p>
            <a:pPr lvl="1" indent="-464790"/>
            <a:r>
              <a:rPr lang="en-US" sz="1600" b="1" baseline="0" dirty="0" smtClean="0"/>
              <a:t>High School students can use movie maker to build their</a:t>
            </a:r>
          </a:p>
          <a:p>
            <a:pPr lvl="1" indent="-464790"/>
            <a:r>
              <a:rPr lang="en-US" sz="1600" b="1" baseline="0" dirty="0" smtClean="0"/>
              <a:t>knowledge.</a:t>
            </a:r>
          </a:p>
          <a:p>
            <a:pPr lvl="1" indent="-464790"/>
            <a:endParaRPr lang="en-US" sz="1600" b="1" baseline="0" dirty="0" smtClean="0"/>
          </a:p>
          <a:p>
            <a:pPr lvl="1" indent="-464790"/>
            <a:r>
              <a:rPr lang="en-US" sz="1600" b="1" baseline="0" dirty="0" smtClean="0"/>
              <a:t>Students read a book and the teacher makes connections</a:t>
            </a:r>
          </a:p>
          <a:p>
            <a:pPr lvl="1" indent="-464790"/>
            <a:r>
              <a:rPr lang="en-US" sz="1600" b="1" baseline="0" dirty="0" smtClean="0"/>
              <a:t>between the characters in a</a:t>
            </a:r>
            <a:r>
              <a:rPr lang="en-US" sz="1600" b="1" dirty="0" smtClean="0"/>
              <a:t> </a:t>
            </a:r>
            <a:r>
              <a:rPr lang="en-US" sz="1600" b="1" baseline="0" dirty="0" smtClean="0"/>
              <a:t>story and similar students within</a:t>
            </a:r>
          </a:p>
          <a:p>
            <a:pPr lvl="1" indent="-464790"/>
            <a:r>
              <a:rPr lang="en-US" sz="1600" b="1" baseline="0" dirty="0" smtClean="0"/>
              <a:t>the class.</a:t>
            </a:r>
          </a:p>
          <a:p>
            <a:pPr lvl="1" indent="-464790"/>
            <a:endParaRPr lang="en-US"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20</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600" b="1" dirty="0" smtClean="0"/>
              <a:t>Explicit instruction</a:t>
            </a:r>
            <a:r>
              <a:rPr lang="en-US" sz="1600" b="1" baseline="0" dirty="0" smtClean="0"/>
              <a:t> begins with an anchor lesson and strategy</a:t>
            </a:r>
          </a:p>
          <a:p>
            <a:pPr lvl="1" indent="-464790"/>
            <a:r>
              <a:rPr lang="en-US" sz="1600" b="1" baseline="0" dirty="0" smtClean="0"/>
              <a:t>instruction that follows a clear routine to set students up for</a:t>
            </a:r>
          </a:p>
          <a:p>
            <a:pPr lvl="1" indent="-464790"/>
            <a:r>
              <a:rPr lang="en-US" sz="1600" b="1" baseline="0" dirty="0" smtClean="0"/>
              <a:t>success.  </a:t>
            </a:r>
          </a:p>
          <a:p>
            <a:pPr lvl="1" indent="-464790"/>
            <a:endParaRPr lang="en-US" sz="1600" b="1" baseline="0" dirty="0" smtClean="0"/>
          </a:p>
          <a:p>
            <a:pPr lvl="1" indent="-464790"/>
            <a:r>
              <a:rPr lang="en-US" sz="1600" b="1" baseline="0" dirty="0" smtClean="0"/>
              <a:t>The anchor lesson is the found backpack containing items as</a:t>
            </a:r>
          </a:p>
          <a:p>
            <a:pPr lvl="1" indent="-464790"/>
            <a:r>
              <a:rPr lang="en-US" sz="1600" b="1" baseline="0" dirty="0" smtClean="0"/>
              <a:t>clues to determine the owner. </a:t>
            </a:r>
            <a:endParaRPr lang="en-US" sz="1600"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21</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600" b="1" dirty="0" smtClean="0"/>
              <a:t>Statements are</a:t>
            </a:r>
            <a:r>
              <a:rPr lang="en-US" sz="1600" b="1" baseline="0" dirty="0" smtClean="0"/>
              <a:t> determined to be in the text or have clues found</a:t>
            </a:r>
          </a:p>
          <a:p>
            <a:pPr lvl="1" indent="-464790"/>
            <a:r>
              <a:rPr lang="en-US" sz="1600" b="1" baseline="0" dirty="0" smtClean="0"/>
              <a:t>in the text.  Use the “In my head, In the text” poster</a:t>
            </a:r>
            <a:r>
              <a:rPr lang="en-US" sz="1600" b="1" dirty="0" smtClean="0"/>
              <a:t> to guide</a:t>
            </a:r>
          </a:p>
          <a:p>
            <a:pPr lvl="1" indent="-464790"/>
            <a:r>
              <a:rPr lang="en-US" sz="1600" b="1" dirty="0" smtClean="0"/>
              <a:t>students with this strategy. Use the sentence strip activity to</a:t>
            </a:r>
          </a:p>
          <a:p>
            <a:pPr lvl="1" indent="-464790"/>
            <a:r>
              <a:rPr lang="en-US" sz="1600" b="1" dirty="0" smtClean="0"/>
              <a:t>model the strategy. </a:t>
            </a:r>
            <a:endParaRPr lang="en-US" sz="1600" b="1" baseline="0" dirty="0" smtClean="0"/>
          </a:p>
          <a:p>
            <a:pPr lvl="1" indent="-464790"/>
            <a:endParaRPr lang="en-US" sz="1600" b="1" baseline="0" dirty="0" smtClean="0"/>
          </a:p>
          <a:p>
            <a:pPr lvl="1" indent="-464790"/>
            <a:r>
              <a:rPr lang="en-US" sz="1600" b="1" baseline="0" dirty="0" smtClean="0"/>
              <a:t>Refer to MIP statements for HMH stories 1</a:t>
            </a:r>
            <a:r>
              <a:rPr lang="en-US" sz="1600" b="1" baseline="30000" dirty="0" smtClean="0"/>
              <a:t>st</a:t>
            </a:r>
            <a:r>
              <a:rPr lang="en-US" sz="1600" b="1" baseline="0" dirty="0" smtClean="0"/>
              <a:t> and 2</a:t>
            </a:r>
            <a:r>
              <a:rPr lang="en-US" sz="1600" b="1" baseline="30000" dirty="0" smtClean="0"/>
              <a:t>nd</a:t>
            </a:r>
            <a:r>
              <a:rPr lang="en-US" sz="1600" b="1" baseline="0" dirty="0" smtClean="0"/>
              <a:t> grade found</a:t>
            </a:r>
          </a:p>
          <a:p>
            <a:pPr lvl="1" indent="-464790"/>
            <a:r>
              <a:rPr lang="en-US" sz="1600" b="1" baseline="0" dirty="0" smtClean="0"/>
              <a:t>in Literacy Curriculum Supports packet.</a:t>
            </a:r>
          </a:p>
          <a:p>
            <a:pPr lvl="1" indent="-464790"/>
            <a:endParaRPr lang="en-US" sz="1600" b="1" dirty="0" smtClean="0"/>
          </a:p>
          <a:p>
            <a:pPr lvl="1" indent="-464790"/>
            <a:r>
              <a:rPr lang="en-US" sz="1600" b="1" dirty="0" smtClean="0">
                <a:solidFill>
                  <a:srgbClr val="FF0000"/>
                </a:solidFill>
              </a:rPr>
              <a:t>*Notes suggested </a:t>
            </a:r>
            <a:r>
              <a:rPr lang="en-US" sz="1600" b="1" dirty="0" smtClean="0"/>
              <a:t>- Think</a:t>
            </a:r>
            <a:r>
              <a:rPr lang="en-US" sz="1600" b="1" baseline="0" dirty="0" smtClean="0"/>
              <a:t> out loud questions are not questions</a:t>
            </a:r>
          </a:p>
          <a:p>
            <a:pPr lvl="1" indent="-464790"/>
            <a:r>
              <a:rPr lang="en-US" sz="1600" b="1" baseline="0" dirty="0" smtClean="0"/>
              <a:t>for your students. The teacher asks a question and thinks out </a:t>
            </a:r>
          </a:p>
          <a:p>
            <a:pPr lvl="1" indent="-464790"/>
            <a:r>
              <a:rPr lang="en-US" sz="1600" b="1" baseline="0" dirty="0" smtClean="0"/>
              <a:t>loud to answer the question.</a:t>
            </a:r>
            <a:endParaRPr lang="en-US" sz="1600"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22</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a:r>
              <a:rPr lang="en-US" sz="1600" b="1" dirty="0" smtClean="0"/>
              <a:t>This</a:t>
            </a:r>
            <a:r>
              <a:rPr lang="en-US" sz="1600" b="1" baseline="0" dirty="0" smtClean="0"/>
              <a:t> graphic organizer is used to model the implementation of</a:t>
            </a:r>
          </a:p>
          <a:p>
            <a:pPr lvl="1" indent="-464790"/>
            <a:r>
              <a:rPr lang="en-US" sz="1600" b="1" baseline="0" dirty="0" smtClean="0"/>
              <a:t>the strategy. This type of activity helps students to actively think</a:t>
            </a:r>
          </a:p>
          <a:p>
            <a:pPr lvl="1" indent="-464790"/>
            <a:r>
              <a:rPr lang="en-US" sz="1600" b="1" baseline="0" dirty="0" smtClean="0"/>
              <a:t>about the text while they are reading because it helps them to</a:t>
            </a:r>
          </a:p>
          <a:p>
            <a:pPr lvl="1" indent="-464790"/>
            <a:r>
              <a:rPr lang="en-US" sz="1600" b="1" baseline="0" dirty="0" smtClean="0"/>
              <a:t>explore a text by using explicit and implicit thinking processes.  </a:t>
            </a:r>
          </a:p>
          <a:p>
            <a:pPr lvl="1" indent="-464790"/>
            <a:endParaRPr lang="en-US" sz="1600" b="1" dirty="0"/>
          </a:p>
          <a:p>
            <a:pPr lvl="1" indent="-464790"/>
            <a:r>
              <a:rPr lang="en-US" sz="1600" b="1" baseline="0" dirty="0" smtClean="0"/>
              <a:t>It is a student centered strategy that allows the teacher to</a:t>
            </a:r>
          </a:p>
          <a:p>
            <a:pPr lvl="1" indent="-464790"/>
            <a:r>
              <a:rPr lang="en-US" sz="1600" b="1" baseline="0" dirty="0" smtClean="0"/>
              <a:t>guide children in making inferences. Refer to Literacy</a:t>
            </a:r>
          </a:p>
          <a:p>
            <a:pPr lvl="1" indent="-464790"/>
            <a:r>
              <a:rPr lang="en-US" sz="1600" b="1" baseline="0" dirty="0" smtClean="0"/>
              <a:t>Curriculum Supports packet. </a:t>
            </a:r>
          </a:p>
          <a:p>
            <a:pPr lvl="1" indent="-464790"/>
            <a:endParaRPr lang="en-US" sz="1600" b="1" baseline="0" dirty="0" smtClean="0"/>
          </a:p>
          <a:p>
            <a:pPr lvl="1" indent="-464790"/>
            <a:r>
              <a:rPr lang="en-US" sz="1600" b="1" baseline="0" dirty="0" smtClean="0">
                <a:solidFill>
                  <a:srgbClr val="FF0000"/>
                </a:solidFill>
              </a:rPr>
              <a:t>*Notes suggested </a:t>
            </a:r>
            <a:r>
              <a:rPr lang="en-US" sz="1600" b="1" baseline="0" dirty="0" smtClean="0"/>
              <a:t>– A drawing of a backpack that leads the</a:t>
            </a:r>
          </a:p>
          <a:p>
            <a:pPr lvl="1" indent="-464790"/>
            <a:r>
              <a:rPr lang="en-US" sz="1600" b="1" baseline="0" dirty="0" smtClean="0"/>
              <a:t>teachers to believe that the backpack belongs to the principal. </a:t>
            </a:r>
          </a:p>
          <a:p>
            <a:pPr lvl="1" indent="-464790"/>
            <a:endParaRPr lang="en-US" b="1" baseline="0" dirty="0" smtClean="0"/>
          </a:p>
          <a:p>
            <a:pPr lvl="1" indent="-464790"/>
            <a:endParaRPr lang="en-US"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23</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600" b="1" dirty="0" smtClean="0"/>
              <a:t>This strategy is sometimes called Visualizing or Imaging.</a:t>
            </a:r>
            <a:r>
              <a:rPr lang="en-US" sz="1600" b="1" baseline="0" dirty="0" smtClean="0"/>
              <a:t>  It’s important to remember that when we Create Mental Images, we use all five of our senses and our emotions or feelings.  </a:t>
            </a:r>
          </a:p>
          <a:p>
            <a:endParaRPr lang="en-US" sz="1600" b="1" baseline="0" dirty="0" smtClean="0"/>
          </a:p>
          <a:p>
            <a:r>
              <a:rPr lang="en-US" sz="1600" b="1" baseline="0" dirty="0" smtClean="0"/>
              <a:t>Anchor lesson: microwave popcorn </a:t>
            </a:r>
          </a:p>
          <a:p>
            <a:endParaRPr lang="en-US" b="1" baseline="0" dirty="0" smtClean="0"/>
          </a:p>
          <a:p>
            <a:endParaRPr lang="en-US" b="1" dirty="0" smtClean="0"/>
          </a:p>
        </p:txBody>
      </p:sp>
      <p:sp>
        <p:nvSpPr>
          <p:cNvPr id="4" name="Slide Number Placeholder 3"/>
          <p:cNvSpPr>
            <a:spLocks noGrp="1"/>
          </p:cNvSpPr>
          <p:nvPr>
            <p:ph type="sldNum" sz="quarter" idx="5"/>
          </p:nvPr>
        </p:nvSpPr>
        <p:spPr/>
        <p:txBody>
          <a:bodyPr/>
          <a:lstStyle/>
          <a:p>
            <a:pPr>
              <a:defRPr/>
            </a:pPr>
            <a:fld id="{616E24A4-A80E-4970-86E2-FCF0FDB455E1}" type="slidenum">
              <a:rPr lang="en-US" smtClean="0"/>
              <a:pPr>
                <a:defRPr/>
              </a:pPr>
              <a:t>24</a:t>
            </a:fld>
            <a:endParaRPr lang="en-US" dirty="0"/>
          </a:p>
        </p:txBody>
      </p:sp>
    </p:spTree>
    <p:extLst>
      <p:ext uri="{BB962C8B-B14F-4D97-AF65-F5344CB8AC3E}">
        <p14:creationId xmlns:p14="http://schemas.microsoft.com/office/powerpoint/2010/main" val="1937985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600" b="1" dirty="0" smtClean="0"/>
              <a:t>This skill is directly related to STAAR questioning.  The</a:t>
            </a:r>
            <a:r>
              <a:rPr lang="en-US" sz="1600" b="1" baseline="0" dirty="0" smtClean="0"/>
              <a:t> teacher</a:t>
            </a:r>
          </a:p>
          <a:p>
            <a:pPr lvl="1" indent="-464790"/>
            <a:r>
              <a:rPr lang="en-US" sz="1600" b="1" baseline="0" dirty="0" smtClean="0"/>
              <a:t>explicitly models how to create a mental image to assist</a:t>
            </a:r>
            <a:endParaRPr lang="en-US" sz="1600" b="1" dirty="0"/>
          </a:p>
          <a:p>
            <a:pPr lvl="1" indent="-464790"/>
            <a:r>
              <a:rPr lang="en-US" sz="1600" b="1" baseline="0" dirty="0" smtClean="0"/>
              <a:t>students with comprehension on a</a:t>
            </a:r>
            <a:r>
              <a:rPr lang="en-US" sz="1600" b="1" dirty="0" smtClean="0"/>
              <a:t> </a:t>
            </a:r>
            <a:r>
              <a:rPr lang="en-US" sz="1600" b="1" baseline="0" dirty="0" smtClean="0"/>
              <a:t>deeper level.  </a:t>
            </a:r>
            <a:endParaRPr lang="en-US" sz="1600"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25</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600" b="1" dirty="0" smtClean="0"/>
              <a:t>This activity is very useful for use with all readers and</a:t>
            </a:r>
          </a:p>
          <a:p>
            <a:pPr lvl="1" indent="-464790"/>
            <a:r>
              <a:rPr lang="en-US" sz="1600" b="1" dirty="0" smtClean="0"/>
              <a:t>specifically</a:t>
            </a:r>
            <a:r>
              <a:rPr lang="en-US" sz="1600" b="1" baseline="0" dirty="0" smtClean="0"/>
              <a:t> reluctant readers.  It provides the students direct</a:t>
            </a:r>
          </a:p>
          <a:p>
            <a:pPr lvl="1" indent="-464790"/>
            <a:r>
              <a:rPr lang="en-US" sz="1600" b="1" baseline="0" dirty="0" smtClean="0"/>
              <a:t>practice with creating mental images.  </a:t>
            </a:r>
          </a:p>
          <a:p>
            <a:pPr lvl="1" indent="-464790"/>
            <a:endParaRPr lang="en-US" sz="1600" b="1" baseline="0" dirty="0" smtClean="0"/>
          </a:p>
          <a:p>
            <a:pPr lvl="1" indent="-464790"/>
            <a:r>
              <a:rPr lang="en-US" sz="1600" b="1" baseline="0" dirty="0" smtClean="0">
                <a:solidFill>
                  <a:srgbClr val="FF0000"/>
                </a:solidFill>
              </a:rPr>
              <a:t>*Notes suggested – </a:t>
            </a:r>
          </a:p>
          <a:p>
            <a:pPr lvl="1" indent="-464790"/>
            <a:r>
              <a:rPr lang="en-US" sz="1600" b="1" baseline="0" dirty="0" smtClean="0"/>
              <a:t>Creating Mental Images is appropriate with poetry in the middle</a:t>
            </a:r>
          </a:p>
          <a:p>
            <a:pPr lvl="1" indent="-464790"/>
            <a:r>
              <a:rPr lang="en-US" sz="1600" b="1" baseline="0" dirty="0" smtClean="0"/>
              <a:t>and high school level.</a:t>
            </a:r>
          </a:p>
          <a:p>
            <a:pPr lvl="1" indent="-464790"/>
            <a:r>
              <a:rPr lang="en-US" sz="1600" b="1" baseline="0" dirty="0" smtClean="0"/>
              <a:t>Resource teachers can use this hands on and drawing approach. </a:t>
            </a:r>
          </a:p>
          <a:p>
            <a:pPr lvl="1" indent="-464790"/>
            <a:r>
              <a:rPr lang="en-US" sz="1600" b="1" baseline="0" dirty="0" smtClean="0"/>
              <a:t>Struggling readers need to stop and picture what they are</a:t>
            </a:r>
          </a:p>
          <a:p>
            <a:pPr lvl="1" indent="-464790"/>
            <a:r>
              <a:rPr lang="en-US" sz="1600" b="1" baseline="0" dirty="0" smtClean="0"/>
              <a:t>reading. </a:t>
            </a:r>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26</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600" b="1" dirty="0" smtClean="0"/>
              <a:t>Anchor</a:t>
            </a:r>
            <a:r>
              <a:rPr lang="en-US" sz="1600" b="1" baseline="0" dirty="0" smtClean="0"/>
              <a:t> Lesson: Lost dog poster   The students select the most</a:t>
            </a:r>
          </a:p>
          <a:p>
            <a:pPr lvl="1" indent="-464790"/>
            <a:r>
              <a:rPr lang="en-US" sz="1600" b="1" baseline="0" dirty="0" smtClean="0"/>
              <a:t>important facts to include on the lost dog poster out of a longer</a:t>
            </a:r>
          </a:p>
          <a:p>
            <a:pPr lvl="1" indent="-464790"/>
            <a:r>
              <a:rPr lang="en-US" sz="1600" b="1" baseline="0" dirty="0" smtClean="0"/>
              <a:t>list.  </a:t>
            </a:r>
          </a:p>
          <a:p>
            <a:pPr lvl="1" indent="-464790"/>
            <a:endParaRPr lang="en-US" sz="1600" b="1" baseline="0" dirty="0" smtClean="0"/>
          </a:p>
          <a:p>
            <a:pPr lvl="1" indent="-464790"/>
            <a:r>
              <a:rPr lang="en-US" sz="1600" b="1" baseline="0" dirty="0" smtClean="0"/>
              <a:t>Students learn to determine what information is important to</a:t>
            </a:r>
          </a:p>
          <a:p>
            <a:pPr lvl="1" indent="-464790"/>
            <a:r>
              <a:rPr lang="en-US" sz="1600" b="1" baseline="0" dirty="0" smtClean="0"/>
              <a:t>know and to remember after reading a text.  District data shows</a:t>
            </a:r>
          </a:p>
          <a:p>
            <a:pPr lvl="1" indent="-464790"/>
            <a:r>
              <a:rPr lang="en-US" sz="1600" b="1" baseline="0" dirty="0" smtClean="0"/>
              <a:t>that this is one of the most challenging skills  for students to</a:t>
            </a:r>
          </a:p>
          <a:p>
            <a:pPr lvl="1" indent="-464790"/>
            <a:r>
              <a:rPr lang="en-US" sz="1600" b="1" baseline="0" dirty="0" smtClean="0"/>
              <a:t>learn.  </a:t>
            </a:r>
          </a:p>
          <a:p>
            <a:pPr lvl="1" indent="-464790"/>
            <a:endParaRPr lang="en-US" sz="1600" b="1" dirty="0" smtClean="0"/>
          </a:p>
          <a:p>
            <a:pPr lvl="1" indent="-464790"/>
            <a:r>
              <a:rPr lang="en-US" sz="1600" b="1" dirty="0" smtClean="0"/>
              <a:t>Refer to Literacy Curricular Supports</a:t>
            </a:r>
            <a:r>
              <a:rPr lang="en-US" sz="1600" b="1" baseline="0" dirty="0" smtClean="0"/>
              <a:t> lessons for 3</a:t>
            </a:r>
            <a:r>
              <a:rPr lang="en-US" sz="1600" b="1" baseline="30000" dirty="0" smtClean="0"/>
              <a:t>rd</a:t>
            </a:r>
            <a:r>
              <a:rPr lang="en-US" sz="1600" b="1" baseline="0" dirty="0" smtClean="0"/>
              <a:t>, 4</a:t>
            </a:r>
            <a:r>
              <a:rPr lang="en-US" sz="1600" b="1" baseline="30000" dirty="0" smtClean="0"/>
              <a:t>th</a:t>
            </a:r>
            <a:r>
              <a:rPr lang="en-US" sz="1600" b="1" baseline="0" dirty="0" smtClean="0"/>
              <a:t> &amp; 5</a:t>
            </a:r>
            <a:r>
              <a:rPr lang="en-US" sz="1600" b="1" baseline="30000" dirty="0" smtClean="0"/>
              <a:t>th</a:t>
            </a:r>
            <a:endParaRPr lang="en-US" sz="1600" b="1" dirty="0"/>
          </a:p>
          <a:p>
            <a:pPr lvl="1" indent="-464790"/>
            <a:r>
              <a:rPr lang="en-US" sz="1600" b="1" baseline="0" dirty="0" smtClean="0"/>
              <a:t>grade using NG Reach Expository Passages.  </a:t>
            </a:r>
            <a:endParaRPr lang="en-US" sz="1600"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27</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600" b="1" dirty="0" smtClean="0"/>
              <a:t>In order for teachers to explain DIS to students,</a:t>
            </a:r>
            <a:r>
              <a:rPr lang="en-US" sz="1600" b="1" baseline="0" dirty="0" smtClean="0"/>
              <a:t> they must</a:t>
            </a:r>
          </a:p>
          <a:p>
            <a:pPr lvl="1" indent="-464790"/>
            <a:r>
              <a:rPr lang="en-US" sz="1600" b="1" baseline="0" dirty="0" smtClean="0"/>
              <a:t>clarify the above three terms.</a:t>
            </a:r>
          </a:p>
          <a:p>
            <a:pPr lvl="1" indent="-464790"/>
            <a:endParaRPr lang="en-US" sz="1600" b="1" baseline="0" dirty="0" smtClean="0"/>
          </a:p>
          <a:p>
            <a:pPr lvl="1" indent="-464790"/>
            <a:r>
              <a:rPr lang="en-US" sz="1600" b="1" baseline="0" dirty="0" smtClean="0"/>
              <a:t>The state standards expect students to distinguish between</a:t>
            </a:r>
          </a:p>
          <a:p>
            <a:pPr lvl="1" indent="-464790"/>
            <a:r>
              <a:rPr lang="en-US" sz="1600" b="1" baseline="0" dirty="0" smtClean="0"/>
              <a:t>topic, main idea, and summary.</a:t>
            </a:r>
            <a:endParaRPr lang="en-US" sz="1600"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28</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1" indent="-464790"/>
            <a:r>
              <a:rPr lang="en-US" sz="1400" b="1" dirty="0" smtClean="0"/>
              <a:t>The tool box contains</a:t>
            </a:r>
            <a:r>
              <a:rPr lang="en-US" sz="1400" b="1" baseline="0" dirty="0" smtClean="0"/>
              <a:t> the types of tools good readers rely on to</a:t>
            </a:r>
          </a:p>
          <a:p>
            <a:pPr lvl="1" indent="-464790"/>
            <a:r>
              <a:rPr lang="en-US" sz="1400" b="1" baseline="0" dirty="0" smtClean="0"/>
              <a:t>make sense of challenging informational text.  There are steps</a:t>
            </a:r>
            <a:r>
              <a:rPr lang="en-US" sz="1400" b="1" dirty="0" smtClean="0"/>
              <a:t> </a:t>
            </a:r>
          </a:p>
          <a:p>
            <a:pPr lvl="1" indent="-464790"/>
            <a:r>
              <a:rPr lang="en-US" sz="1400" b="1" baseline="0" dirty="0" smtClean="0"/>
              <a:t>to follow Before, During and</a:t>
            </a:r>
            <a:r>
              <a:rPr lang="en-US" sz="1400" b="1" dirty="0" smtClean="0"/>
              <a:t> </a:t>
            </a:r>
            <a:r>
              <a:rPr lang="en-US" sz="1400" b="1" baseline="0" dirty="0" smtClean="0"/>
              <a:t>After reading a selection.  </a:t>
            </a:r>
          </a:p>
          <a:p>
            <a:pPr lvl="1" indent="-464790"/>
            <a:endParaRPr lang="en-US" sz="1400" b="1" baseline="0" dirty="0" smtClean="0"/>
          </a:p>
          <a:p>
            <a:pPr lvl="1" indent="-464790"/>
            <a:r>
              <a:rPr lang="en-US" sz="1400" b="1" baseline="0" dirty="0" smtClean="0"/>
              <a:t>The Graphic Organizer:</a:t>
            </a:r>
            <a:r>
              <a:rPr lang="en-US" sz="1400" b="1" dirty="0" smtClean="0"/>
              <a:t> </a:t>
            </a:r>
            <a:r>
              <a:rPr lang="en-US" sz="1400" b="1" baseline="0" dirty="0" smtClean="0"/>
              <a:t>Passages are chunked according to new</a:t>
            </a:r>
          </a:p>
          <a:p>
            <a:pPr lvl="1" indent="-464790"/>
            <a:r>
              <a:rPr lang="en-US" sz="1400" b="1" baseline="0" dirty="0" smtClean="0"/>
              <a:t>topics.  The important details are combined to make a main idea</a:t>
            </a:r>
          </a:p>
          <a:p>
            <a:pPr lvl="1" indent="-464790"/>
            <a:r>
              <a:rPr lang="en-US" sz="1400" b="1" baseline="0" dirty="0" smtClean="0"/>
              <a:t>and all the main ideas are combined to write the</a:t>
            </a:r>
            <a:r>
              <a:rPr lang="en-US" sz="1400" b="1" dirty="0" smtClean="0"/>
              <a:t> </a:t>
            </a:r>
            <a:r>
              <a:rPr lang="en-US" sz="1400" b="1" baseline="0" dirty="0" smtClean="0"/>
              <a:t>summary.  </a:t>
            </a:r>
          </a:p>
          <a:p>
            <a:pPr lvl="1" indent="-464790"/>
            <a:r>
              <a:rPr lang="en-US" sz="1400" b="1" baseline="0" dirty="0" smtClean="0"/>
              <a:t>The key of this graphic organizer is to teach students the text</a:t>
            </a:r>
          </a:p>
          <a:p>
            <a:pPr lvl="1" indent="-464790"/>
            <a:r>
              <a:rPr lang="en-US" sz="1400" b="1" baseline="0" dirty="0" smtClean="0"/>
              <a:t>structure.  This can be used to scaffold reading and to  plan and</a:t>
            </a:r>
          </a:p>
          <a:p>
            <a:pPr lvl="1" indent="-464790"/>
            <a:r>
              <a:rPr lang="en-US" sz="1400" b="1" baseline="0" dirty="0" smtClean="0"/>
              <a:t>improve writing.  </a:t>
            </a:r>
          </a:p>
          <a:p>
            <a:pPr lvl="1" indent="-464790"/>
            <a:endParaRPr lang="en-US" sz="1400" b="1" baseline="0" dirty="0" smtClean="0"/>
          </a:p>
          <a:p>
            <a:pPr lvl="1" indent="-464790"/>
            <a:r>
              <a:rPr lang="en-US" sz="1400" b="1" baseline="0" dirty="0" smtClean="0">
                <a:solidFill>
                  <a:srgbClr val="FF0000"/>
                </a:solidFill>
              </a:rPr>
              <a:t>*Notes suggested </a:t>
            </a:r>
            <a:r>
              <a:rPr lang="en-US" sz="1400" b="1" baseline="0" dirty="0" smtClean="0"/>
              <a:t>–</a:t>
            </a:r>
          </a:p>
          <a:p>
            <a:pPr lvl="1" indent="-464790"/>
            <a:r>
              <a:rPr lang="en-US" sz="1400" b="1" baseline="0" dirty="0" smtClean="0"/>
              <a:t>Short passages work well for introducing</a:t>
            </a:r>
            <a:r>
              <a:rPr lang="en-US" sz="1400" b="1" dirty="0" smtClean="0"/>
              <a:t> </a:t>
            </a:r>
            <a:r>
              <a:rPr lang="en-US" sz="1400" b="1" baseline="0" dirty="0" smtClean="0"/>
              <a:t>the DIS lesson.</a:t>
            </a:r>
            <a:endParaRPr lang="en-US" sz="1400" b="1" dirty="0"/>
          </a:p>
          <a:p>
            <a:pPr lvl="1" indent="-464790"/>
            <a:r>
              <a:rPr lang="en-US" sz="1400" b="1" baseline="0" dirty="0" smtClean="0"/>
              <a:t>Annotation – it helps the students as they read</a:t>
            </a:r>
            <a:r>
              <a:rPr lang="en-US" sz="1400" b="1" dirty="0" smtClean="0"/>
              <a:t> </a:t>
            </a:r>
            <a:r>
              <a:rPr lang="en-US" sz="1400" b="1" baseline="0" dirty="0" smtClean="0"/>
              <a:t>the passages. </a:t>
            </a:r>
          </a:p>
          <a:p>
            <a:pPr lvl="1" indent="-464790"/>
            <a:r>
              <a:rPr lang="en-US" sz="1400" b="1" baseline="0" dirty="0" smtClean="0"/>
              <a:t>It is easy for students to comprehend the text</a:t>
            </a:r>
            <a:r>
              <a:rPr lang="en-US" sz="1400" b="1" dirty="0" smtClean="0"/>
              <a:t> </a:t>
            </a:r>
            <a:r>
              <a:rPr lang="en-US" sz="1400" b="1" baseline="0" dirty="0" smtClean="0"/>
              <a:t>better. </a:t>
            </a:r>
            <a:endParaRPr lang="en-US" sz="1400"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29</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sz="1600" b="1" dirty="0" smtClean="0"/>
              <a:t>Refer to the ELAR/SLAR Instructional Guide provided for HMH</a:t>
            </a:r>
            <a:r>
              <a:rPr lang="en-US" sz="1600" b="1" baseline="0" dirty="0" smtClean="0"/>
              <a:t> Kinder to 5</a:t>
            </a:r>
            <a:r>
              <a:rPr lang="en-US" sz="1600" b="1" baseline="30000" dirty="0" smtClean="0"/>
              <a:t>th</a:t>
            </a:r>
            <a:r>
              <a:rPr lang="en-US" sz="1600" b="1" baseline="0" dirty="0" smtClean="0"/>
              <a:t> grade CPQ and TTT questions.  </a:t>
            </a:r>
          </a:p>
          <a:p>
            <a:pPr eaLnBrk="1" hangingPunct="1">
              <a:spcBef>
                <a:spcPct val="0"/>
              </a:spcBef>
            </a:pPr>
            <a:endParaRPr lang="en-US" sz="1600" b="1" baseline="0" dirty="0" smtClean="0"/>
          </a:p>
          <a:p>
            <a:pPr eaLnBrk="1" hangingPunct="1">
              <a:spcBef>
                <a:spcPct val="0"/>
              </a:spcBef>
            </a:pPr>
            <a:r>
              <a:rPr lang="en-US" sz="1600" b="1" baseline="0" dirty="0" smtClean="0"/>
              <a:t>The Comprehension Purpose Question is a type of question which is used to scaffold students’ comprehension of text.</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80FA59-37CF-445E-B4B7-FDC28DC0F48B}"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2394553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701040" y="4415791"/>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normAutofit/>
          </a:bodyPr>
          <a:lstStyle/>
          <a:p>
            <a:pPr eaLnBrk="1" hangingPunct="1">
              <a:spcBef>
                <a:spcPct val="0"/>
              </a:spcBef>
            </a:pPr>
            <a:r>
              <a:rPr lang="en-US" sz="1600" b="1" dirty="0" smtClean="0"/>
              <a:t>Power</a:t>
            </a:r>
            <a:r>
              <a:rPr lang="en-US" sz="1600" b="1" baseline="0" dirty="0" smtClean="0"/>
              <a:t> Points and handouts are available for these trainings to enhance  Early Literacy Instruction.  </a:t>
            </a:r>
          </a:p>
          <a:p>
            <a:pPr eaLnBrk="1" hangingPunct="1">
              <a:spcBef>
                <a:spcPct val="0"/>
              </a:spcBef>
            </a:pPr>
            <a:endParaRPr lang="en-US" sz="1600" b="1" dirty="0" smtClean="0"/>
          </a:p>
          <a:p>
            <a:pPr eaLnBrk="1" hangingPunct="1">
              <a:spcBef>
                <a:spcPct val="0"/>
              </a:spcBef>
            </a:pPr>
            <a:r>
              <a:rPr lang="en-US" sz="1600" b="1" dirty="0" smtClean="0">
                <a:solidFill>
                  <a:srgbClr val="FF0000"/>
                </a:solidFill>
              </a:rPr>
              <a:t>*Notes Suggested:  </a:t>
            </a:r>
          </a:p>
          <a:p>
            <a:pPr eaLnBrk="1" hangingPunct="1">
              <a:spcBef>
                <a:spcPct val="0"/>
              </a:spcBef>
            </a:pPr>
            <a:r>
              <a:rPr lang="en-US" sz="1600" b="1" baseline="0" dirty="0" smtClean="0"/>
              <a:t> </a:t>
            </a:r>
          </a:p>
          <a:p>
            <a:pPr eaLnBrk="1" hangingPunct="1">
              <a:spcBef>
                <a:spcPct val="0"/>
              </a:spcBef>
            </a:pPr>
            <a:r>
              <a:rPr lang="en-US" sz="1600" b="1" dirty="0" smtClean="0"/>
              <a:t>Build language: Read Alouds, Role-plays,</a:t>
            </a:r>
            <a:r>
              <a:rPr lang="en-US" sz="1600" b="1" baseline="0" dirty="0" smtClean="0"/>
              <a:t> Nursery Rhymes, PA games</a:t>
            </a:r>
            <a:endParaRPr lang="en-US" sz="1600" b="1" dirty="0" smtClean="0"/>
          </a:p>
          <a:p>
            <a:pPr eaLnBrk="1" hangingPunct="1">
              <a:spcBef>
                <a:spcPct val="0"/>
              </a:spcBef>
            </a:pPr>
            <a:endParaRPr lang="en-US" sz="1600" b="1" dirty="0" smtClean="0"/>
          </a:p>
          <a:p>
            <a:pPr eaLnBrk="1" hangingPunct="1">
              <a:spcBef>
                <a:spcPct val="0"/>
              </a:spcBef>
            </a:pPr>
            <a:r>
              <a:rPr lang="en-US" sz="1600" b="1" dirty="0" smtClean="0"/>
              <a:t>Circle Training – to provide support to teachers</a:t>
            </a:r>
            <a:r>
              <a:rPr lang="en-US" sz="1600" b="1" baseline="0" dirty="0" smtClean="0"/>
              <a:t> with activities</a:t>
            </a:r>
          </a:p>
          <a:p>
            <a:pPr eaLnBrk="1" hangingPunct="1">
              <a:spcBef>
                <a:spcPct val="0"/>
              </a:spcBef>
            </a:pPr>
            <a:endParaRPr lang="en-US" sz="1600" b="1" dirty="0" smtClean="0"/>
          </a:p>
          <a:p>
            <a:pPr eaLnBrk="1" hangingPunct="1">
              <a:spcBef>
                <a:spcPct val="0"/>
              </a:spcBef>
            </a:pPr>
            <a:r>
              <a:rPr lang="en-US" sz="1600" b="1" dirty="0" smtClean="0"/>
              <a:t>Pre-kinder Institute</a:t>
            </a:r>
            <a:r>
              <a:rPr lang="en-US" sz="1600" b="1" baseline="0" dirty="0" smtClean="0"/>
              <a:t> – August 11 – 12  for new PK teachers </a:t>
            </a:r>
            <a:endParaRPr lang="en-US" sz="1600" b="1" dirty="0" smtClean="0"/>
          </a:p>
        </p:txBody>
      </p:sp>
      <p:sp>
        <p:nvSpPr>
          <p:cNvPr id="56324" name="Slide Number Placeholder 3"/>
          <p:cNvSpPr>
            <a:spLocks noGrp="1"/>
          </p:cNvSpPr>
          <p:nvPr>
            <p:ph type="sldNum" sz="quarter" idx="5"/>
          </p:nvPr>
        </p:nvSpPr>
        <p:spPr bwMode="auto">
          <a:xfrm>
            <a:off x="3970938" y="8829967"/>
            <a:ext cx="3037840" cy="464820"/>
          </a:xfrm>
          <a:prstGeom prst="rect">
            <a:avLst/>
          </a:prstGeom>
          <a:ln>
            <a:miter lim="800000"/>
            <a:headEnd/>
            <a:tailEnd/>
          </a:ln>
        </p:spPr>
        <p:txBody>
          <a:bodyPr wrap="square" lIns="92958" tIns="46479" rIns="92958" bIns="46479" numCol="1" anchorCtr="0" compatLnSpc="1">
            <a:prstTxWarp prst="textNoShape">
              <a:avLst/>
            </a:prstTxWarp>
          </a:bodyPr>
          <a:lstStyle/>
          <a:p>
            <a:pPr fontAlgn="base">
              <a:spcBef>
                <a:spcPct val="0"/>
              </a:spcBef>
              <a:spcAft>
                <a:spcPct val="0"/>
              </a:spcAft>
              <a:defRPr/>
            </a:pPr>
            <a:fld id="{C6F40C61-AEEE-4C2B-A35D-6753333C4A49}" type="slidenum">
              <a:rPr lang="en-US" smtClean="0"/>
              <a:pPr fontAlgn="base">
                <a:spcBef>
                  <a:spcPct val="0"/>
                </a:spcBef>
                <a:spcAft>
                  <a:spcPct val="0"/>
                </a:spcAft>
                <a:defRPr/>
              </a:pPr>
              <a:t>30</a:t>
            </a:fld>
            <a:endParaRPr lang="en-US" dirty="0" smtClean="0"/>
          </a:p>
        </p:txBody>
      </p:sp>
    </p:spTree>
    <p:extLst>
      <p:ext uri="{BB962C8B-B14F-4D97-AF65-F5344CB8AC3E}">
        <p14:creationId xmlns:p14="http://schemas.microsoft.com/office/powerpoint/2010/main" val="1111132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400" b="1" dirty="0" smtClean="0"/>
              <a:t>PA all day!</a:t>
            </a:r>
            <a:r>
              <a:rPr lang="en-US" sz="1400" b="1" baseline="0" dirty="0" smtClean="0"/>
              <a:t>  and  ¡Fonología todo el día! must be used daily, explicitly and</a:t>
            </a:r>
          </a:p>
          <a:p>
            <a:pPr lvl="1" indent="-464790"/>
            <a:r>
              <a:rPr lang="en-US" sz="1400" b="1" baseline="0" dirty="0" smtClean="0"/>
              <a:t>systematically  to help implement effective  PA instruction across the</a:t>
            </a:r>
          </a:p>
          <a:p>
            <a:pPr lvl="1" indent="-464790"/>
            <a:r>
              <a:rPr lang="en-US" sz="1400" b="1" baseline="0" dirty="0" smtClean="0"/>
              <a:t>district.  It is</a:t>
            </a:r>
            <a:r>
              <a:rPr lang="en-US" sz="1400" b="1" dirty="0" smtClean="0"/>
              <a:t> </a:t>
            </a:r>
            <a:r>
              <a:rPr lang="en-US" sz="1400" b="1" baseline="0" dirty="0" smtClean="0"/>
              <a:t>available for free download on the Children’s Learning</a:t>
            </a:r>
          </a:p>
          <a:p>
            <a:pPr lvl="1" indent="-464790"/>
            <a:r>
              <a:rPr lang="en-US" sz="1400" b="1" baseline="0" dirty="0" smtClean="0"/>
              <a:t>Institute website.  These activities can be used during whole group, small</a:t>
            </a:r>
          </a:p>
          <a:p>
            <a:pPr lvl="1" indent="-464790"/>
            <a:r>
              <a:rPr lang="en-US" sz="1400" b="1" baseline="0" dirty="0" smtClean="0"/>
              <a:t>group and transition times</a:t>
            </a:r>
            <a:r>
              <a:rPr lang="en-US" sz="1400" b="1" dirty="0" smtClean="0"/>
              <a:t> </a:t>
            </a:r>
            <a:r>
              <a:rPr lang="en-US" sz="1400" b="1" baseline="0" dirty="0" smtClean="0"/>
              <a:t>throughout the day.  </a:t>
            </a:r>
          </a:p>
          <a:p>
            <a:pPr lvl="1" indent="-464790"/>
            <a:endParaRPr lang="en-US" sz="1400" b="1" baseline="0" dirty="0" smtClean="0"/>
          </a:p>
          <a:p>
            <a:pPr lvl="1" indent="-464790"/>
            <a:r>
              <a:rPr lang="en-US" sz="1400" b="1" baseline="0" dirty="0" smtClean="0"/>
              <a:t>Phonological Awareness is the umbrella that includes Phonemic</a:t>
            </a:r>
            <a:endParaRPr lang="en-US" sz="1400" b="1" dirty="0"/>
          </a:p>
          <a:p>
            <a:pPr lvl="1" indent="-464790"/>
            <a:r>
              <a:rPr lang="en-US" sz="1400" b="1" baseline="0" dirty="0" smtClean="0"/>
              <a:t>Awareness. Phonemic Awareness focuses on the individual sounds in</a:t>
            </a:r>
          </a:p>
          <a:p>
            <a:pPr lvl="1" indent="-464790"/>
            <a:r>
              <a:rPr lang="en-US" sz="1400" b="1" baseline="0" dirty="0" smtClean="0"/>
              <a:t>spoken language.  It is the understanding that words are made up of a</a:t>
            </a:r>
          </a:p>
          <a:p>
            <a:pPr lvl="1" indent="-464790"/>
            <a:r>
              <a:rPr lang="en-US" sz="1400" b="1" baseline="0" dirty="0" smtClean="0"/>
              <a:t>combination of these speech</a:t>
            </a:r>
            <a:r>
              <a:rPr lang="en-US" sz="1400" b="1" dirty="0" smtClean="0"/>
              <a:t> </a:t>
            </a:r>
            <a:r>
              <a:rPr lang="en-US" sz="1400" b="1" baseline="0" dirty="0" smtClean="0"/>
              <a:t>sounds and the ability to identify each of</a:t>
            </a:r>
          </a:p>
          <a:p>
            <a:pPr lvl="1" indent="-464790"/>
            <a:r>
              <a:rPr lang="en-US" sz="1400" b="1" baseline="0" dirty="0" smtClean="0"/>
              <a:t>the sounds (or phonemes) in a word which is phoneme blending,</a:t>
            </a:r>
          </a:p>
          <a:p>
            <a:pPr lvl="1" indent="-464790"/>
            <a:r>
              <a:rPr lang="en-US" sz="1400" b="1" baseline="0" dirty="0" smtClean="0"/>
              <a:t>segmentation and manipulation.  </a:t>
            </a:r>
            <a:endParaRPr lang="en-US" sz="1400"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31</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600" b="1" dirty="0" smtClean="0"/>
              <a:t>This Phonological Awareness Continuum represents skills which</a:t>
            </a:r>
          </a:p>
          <a:p>
            <a:pPr lvl="1" indent="-464790"/>
            <a:r>
              <a:rPr lang="en-US" sz="1600" b="1" dirty="0" smtClean="0"/>
              <a:t>are necessary for students to develop in order to become</a:t>
            </a:r>
            <a:endParaRPr lang="en-US" sz="1600" b="1" dirty="0"/>
          </a:p>
          <a:p>
            <a:pPr lvl="1" indent="-464790"/>
            <a:r>
              <a:rPr lang="en-US" sz="1600" b="1" baseline="0" dirty="0" smtClean="0"/>
              <a:t>proficient in phoneme blending,</a:t>
            </a:r>
            <a:r>
              <a:rPr lang="en-US" sz="1600" b="1" dirty="0" smtClean="0"/>
              <a:t> </a:t>
            </a:r>
            <a:r>
              <a:rPr lang="en-US" sz="1600" b="1" baseline="0" dirty="0" smtClean="0"/>
              <a:t>segmentation and</a:t>
            </a:r>
          </a:p>
          <a:p>
            <a:pPr lvl="1" indent="-464790"/>
            <a:r>
              <a:rPr lang="en-US" sz="1600" b="1" baseline="0" dirty="0" smtClean="0"/>
              <a:t>manipulation.  The skills are taught from simple to complex.  </a:t>
            </a:r>
            <a:endParaRPr lang="en-US" sz="1600"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32</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a:r>
              <a:rPr lang="en-US" sz="1600" b="1" dirty="0" smtClean="0"/>
              <a:t>These scaffolds work well to help visually and physically</a:t>
            </a:r>
          </a:p>
          <a:p>
            <a:pPr lvl="1" indent="-464790"/>
            <a:r>
              <a:rPr lang="en-US" sz="1600" b="1" dirty="0" smtClean="0"/>
              <a:t>demonstrate</a:t>
            </a:r>
            <a:r>
              <a:rPr lang="en-US" sz="1600" b="1" baseline="0" dirty="0" smtClean="0"/>
              <a:t> the auditory task of blending and segmenting.  </a:t>
            </a:r>
          </a:p>
          <a:p>
            <a:pPr lvl="1" indent="-464790"/>
            <a:endParaRPr lang="en-US" sz="1600" b="1" baseline="0" dirty="0" smtClean="0"/>
          </a:p>
          <a:p>
            <a:pPr lvl="1" indent="-464790"/>
            <a:r>
              <a:rPr lang="en-US" sz="1600" b="1" baseline="0" dirty="0" smtClean="0">
                <a:solidFill>
                  <a:srgbClr val="FF0000"/>
                </a:solidFill>
              </a:rPr>
              <a:t>Notes Suggested:  </a:t>
            </a:r>
          </a:p>
          <a:p>
            <a:pPr lvl="1" indent="-464790"/>
            <a:r>
              <a:rPr lang="en-US" sz="1600" b="1" baseline="0" dirty="0" smtClean="0"/>
              <a:t>PA all day! Resource that other teachers can use in the campus</a:t>
            </a:r>
          </a:p>
          <a:p>
            <a:pPr lvl="1" indent="-464790"/>
            <a:r>
              <a:rPr lang="en-US" sz="1600" b="1" baseline="0" dirty="0" smtClean="0"/>
              <a:t>to help out with PA.  Librarians, Music teachers, PE teachers,</a:t>
            </a:r>
          </a:p>
          <a:p>
            <a:pPr lvl="1" indent="-464790"/>
            <a:r>
              <a:rPr lang="en-US" sz="1600" b="1" baseline="0" dirty="0" smtClean="0"/>
              <a:t>etc. </a:t>
            </a:r>
          </a:p>
          <a:p>
            <a:pPr lvl="1" indent="-464790"/>
            <a:endParaRPr lang="en-US"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33</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a:r>
              <a:rPr lang="en-US" sz="1600" b="1" baseline="0" dirty="0" smtClean="0"/>
              <a:t>This is an effective spelling routine that correlates to Reading. If</a:t>
            </a:r>
          </a:p>
          <a:p>
            <a:pPr lvl="1" indent="-464790"/>
            <a:r>
              <a:rPr lang="en-US" sz="1600" b="1" baseline="0" dirty="0" smtClean="0"/>
              <a:t>the students can spell, they can read. </a:t>
            </a:r>
          </a:p>
          <a:p>
            <a:pPr lvl="1" indent="-464790"/>
            <a:endParaRPr lang="en-US" sz="1600" b="1" baseline="0" dirty="0" smtClean="0"/>
          </a:p>
          <a:p>
            <a:pPr lvl="1" indent="-464790"/>
            <a:r>
              <a:rPr lang="en-US" sz="1600" b="1" baseline="0" dirty="0" smtClean="0"/>
              <a:t>Refer to Curricular Supports for GK/Spelling &amp; HMH Scope &amp;</a:t>
            </a:r>
          </a:p>
          <a:p>
            <a:pPr lvl="1" indent="-464790"/>
            <a:r>
              <a:rPr lang="en-US" sz="1600" b="1" baseline="0" dirty="0" smtClean="0"/>
              <a:t>Sequence. Spelling lessons have been created by grade level to</a:t>
            </a:r>
          </a:p>
          <a:p>
            <a:pPr lvl="1" indent="-464790"/>
            <a:r>
              <a:rPr lang="en-US" sz="1600" b="1" baseline="0" dirty="0" smtClean="0"/>
              <a:t>enhance the</a:t>
            </a:r>
            <a:r>
              <a:rPr lang="en-US" sz="1600" b="1" dirty="0" smtClean="0"/>
              <a:t> </a:t>
            </a:r>
            <a:r>
              <a:rPr lang="en-US" sz="1600" b="1" baseline="0" dirty="0" smtClean="0"/>
              <a:t>students’ spelling skills. </a:t>
            </a:r>
          </a:p>
          <a:p>
            <a:pPr lvl="1" indent="-464790"/>
            <a:endParaRPr lang="en-US" sz="1600" b="1" baseline="0" dirty="0" smtClean="0"/>
          </a:p>
          <a:p>
            <a:pPr lvl="1" indent="-464790"/>
            <a:r>
              <a:rPr lang="en-US" sz="1600" b="1" baseline="0" dirty="0" smtClean="0"/>
              <a:t>GK Lesson Plans  have been developed for Kinder to 2</a:t>
            </a:r>
            <a:r>
              <a:rPr lang="en-US" sz="1600" b="1" baseline="30000" dirty="0" smtClean="0"/>
              <a:t>nd</a:t>
            </a:r>
            <a:r>
              <a:rPr lang="en-US" sz="1600" b="1" baseline="0" dirty="0" smtClean="0"/>
              <a:t> grade</a:t>
            </a:r>
          </a:p>
          <a:p>
            <a:pPr lvl="1" indent="-464790"/>
            <a:r>
              <a:rPr lang="en-US" sz="1600" b="1" baseline="0" dirty="0" smtClean="0"/>
              <a:t>students for the 1</a:t>
            </a:r>
            <a:r>
              <a:rPr lang="en-US" sz="1600" b="1" baseline="30000" dirty="0" smtClean="0"/>
              <a:t>st</a:t>
            </a:r>
            <a:r>
              <a:rPr lang="en-US" sz="1600" b="1" baseline="0" dirty="0" smtClean="0"/>
              <a:t> Six Weeks.</a:t>
            </a:r>
          </a:p>
          <a:p>
            <a:pPr lvl="1" indent="-464790"/>
            <a:endParaRPr lang="en-US" b="1" baseline="0" dirty="0" smtClean="0"/>
          </a:p>
          <a:p>
            <a:pPr lvl="1" indent="-464790"/>
            <a:endParaRPr lang="en-US"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34</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a:r>
              <a:rPr lang="en-US" sz="1600" b="1" dirty="0" smtClean="0"/>
              <a:t>HMH Sound Spelling cards have</a:t>
            </a:r>
            <a:r>
              <a:rPr lang="en-US" sz="1600" b="1" baseline="0" dirty="0" smtClean="0"/>
              <a:t> been provided</a:t>
            </a:r>
            <a:r>
              <a:rPr lang="en-US" sz="1600" b="1" dirty="0" smtClean="0"/>
              <a:t> for Kinder, 1</a:t>
            </a:r>
            <a:r>
              <a:rPr lang="en-US" sz="1600" b="1" baseline="30000" dirty="0" smtClean="0"/>
              <a:t>st</a:t>
            </a:r>
            <a:endParaRPr lang="en-US" sz="1600" b="1" dirty="0"/>
          </a:p>
          <a:p>
            <a:pPr lvl="1" indent="-464790"/>
            <a:r>
              <a:rPr lang="en-US" sz="1600" b="1" dirty="0" smtClean="0"/>
              <a:t>and 2</a:t>
            </a:r>
            <a:r>
              <a:rPr lang="en-US" sz="1600" b="1" baseline="30000" dirty="0" smtClean="0"/>
              <a:t>nd</a:t>
            </a:r>
            <a:r>
              <a:rPr lang="en-US" sz="1600" b="1" dirty="0" smtClean="0"/>
              <a:t> grade classrooms.</a:t>
            </a:r>
            <a:r>
              <a:rPr lang="en-US" sz="1600" b="1" baseline="0" dirty="0" smtClean="0"/>
              <a:t>  They are used for instruction and as</a:t>
            </a:r>
          </a:p>
          <a:p>
            <a:pPr lvl="1" indent="-464790"/>
            <a:r>
              <a:rPr lang="en-US" sz="1600" b="1" baseline="0" dirty="0" smtClean="0"/>
              <a:t>a scaffold</a:t>
            </a:r>
            <a:r>
              <a:rPr lang="en-US" sz="1600" b="1" dirty="0" smtClean="0"/>
              <a:t> </a:t>
            </a:r>
            <a:r>
              <a:rPr lang="en-US" sz="1600" b="1" baseline="0" dirty="0" smtClean="0"/>
              <a:t>for students and must be displayed at all times. </a:t>
            </a:r>
          </a:p>
          <a:p>
            <a:pPr lvl="1" indent="-464790"/>
            <a:endParaRPr lang="en-US" sz="1600" b="1" baseline="0" dirty="0" smtClean="0"/>
          </a:p>
          <a:p>
            <a:pPr lvl="1" indent="-464790"/>
            <a:r>
              <a:rPr lang="en-US" sz="1600" b="1" baseline="0" dirty="0" smtClean="0"/>
              <a:t>Dictation activities are not considered to be a Spelling test but</a:t>
            </a:r>
          </a:p>
          <a:p>
            <a:pPr lvl="1" indent="-464790"/>
            <a:r>
              <a:rPr lang="en-US" sz="1600" b="1" baseline="0" dirty="0" smtClean="0"/>
              <a:t>rather part of on-going instruction.  </a:t>
            </a:r>
          </a:p>
          <a:p>
            <a:pPr lvl="1" indent="-464790"/>
            <a:endParaRPr lang="en-US" b="1" baseline="0" dirty="0" smtClean="0"/>
          </a:p>
          <a:p>
            <a:pPr lvl="1" indent="-464790"/>
            <a:endParaRPr lang="en-US"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35</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indent="-464790"/>
            <a:r>
              <a:rPr lang="en-US" sz="1500" b="1" dirty="0" smtClean="0"/>
              <a:t>Refer to Curricular Supports</a:t>
            </a:r>
            <a:r>
              <a:rPr lang="en-US" sz="1500" b="1" baseline="0" dirty="0" smtClean="0"/>
              <a:t> GK/Spelling lessons developed by TLI</a:t>
            </a:r>
          </a:p>
          <a:p>
            <a:pPr lvl="1" indent="-464790"/>
            <a:r>
              <a:rPr lang="en-US" sz="1500" b="1" baseline="0" dirty="0" smtClean="0"/>
              <a:t>Teacher Specialists for Kinder, 1</a:t>
            </a:r>
            <a:r>
              <a:rPr lang="en-US" sz="1500" b="1" baseline="30000" dirty="0" smtClean="0"/>
              <a:t>st</a:t>
            </a:r>
            <a:r>
              <a:rPr lang="en-US" sz="1500" b="1" baseline="0" dirty="0" smtClean="0"/>
              <a:t> and 2</a:t>
            </a:r>
            <a:r>
              <a:rPr lang="en-US" sz="1500" b="1" baseline="30000" dirty="0" smtClean="0"/>
              <a:t>nd</a:t>
            </a:r>
            <a:r>
              <a:rPr lang="en-US" sz="1500" b="1" baseline="0" dirty="0" smtClean="0"/>
              <a:t> grade.  </a:t>
            </a:r>
          </a:p>
          <a:p>
            <a:pPr lvl="1" indent="-464790"/>
            <a:endParaRPr lang="en-US" sz="1500" b="1" baseline="0" dirty="0" smtClean="0"/>
          </a:p>
          <a:p>
            <a:pPr lvl="1" indent="-464790"/>
            <a:r>
              <a:rPr lang="en-US" sz="1500" b="1" baseline="0" dirty="0" smtClean="0"/>
              <a:t>Lesson plan – 20 words for teachers to use, spelling pattern, explicit</a:t>
            </a:r>
          </a:p>
          <a:p>
            <a:pPr lvl="1" indent="-464790"/>
            <a:r>
              <a:rPr lang="en-US" sz="1500" b="1" baseline="0" dirty="0" smtClean="0"/>
              <a:t>routine (teacher script), multiple practice activities, dictation.</a:t>
            </a:r>
          </a:p>
          <a:p>
            <a:pPr lvl="1" indent="-464790"/>
            <a:endParaRPr lang="en-US" sz="1500" b="1" baseline="0" dirty="0" smtClean="0"/>
          </a:p>
          <a:p>
            <a:pPr lvl="1" indent="-464790"/>
            <a:r>
              <a:rPr lang="en-US" sz="1500" b="1" baseline="0" dirty="0" smtClean="0">
                <a:solidFill>
                  <a:srgbClr val="FF0000"/>
                </a:solidFill>
              </a:rPr>
              <a:t>Notes Suggested:</a:t>
            </a:r>
          </a:p>
          <a:p>
            <a:pPr lvl="1" indent="-464790"/>
            <a:r>
              <a:rPr lang="en-US" sz="1500" b="1" baseline="0" dirty="0" smtClean="0"/>
              <a:t>GK Lessons are correlated with the HMH Scope and Sequence. </a:t>
            </a:r>
          </a:p>
          <a:p>
            <a:pPr lvl="1" indent="-464790"/>
            <a:r>
              <a:rPr lang="en-US" sz="1500" b="1" baseline="0" dirty="0" smtClean="0"/>
              <a:t>Do we follow the LE sequence or the HMH sequence? Both have to be</a:t>
            </a:r>
          </a:p>
          <a:p>
            <a:pPr lvl="1" indent="-464790"/>
            <a:r>
              <a:rPr lang="en-US" sz="1500" b="1" baseline="0" dirty="0" smtClean="0"/>
              <a:t>implemented.</a:t>
            </a:r>
          </a:p>
          <a:p>
            <a:pPr lvl="1" indent="-464790"/>
            <a:r>
              <a:rPr lang="en-US" sz="1500" b="1" baseline="0" dirty="0" smtClean="0"/>
              <a:t>Language Enrichment – teaches to break up a word through syllable types</a:t>
            </a:r>
          </a:p>
          <a:p>
            <a:pPr lvl="1" indent="-464790"/>
            <a:r>
              <a:rPr lang="en-US" sz="1500" b="1" baseline="0" dirty="0" smtClean="0"/>
              <a:t>(close syllable, open syllable). Do not teach it out of sequence.  </a:t>
            </a:r>
          </a:p>
          <a:p>
            <a:pPr lvl="1" indent="-464790"/>
            <a:r>
              <a:rPr lang="en-US" sz="1500" b="1" baseline="0" dirty="0" smtClean="0"/>
              <a:t>GK Lessons – teaches the students how to spell words, by learning</a:t>
            </a:r>
          </a:p>
          <a:p>
            <a:pPr lvl="1" indent="-464790"/>
            <a:r>
              <a:rPr lang="en-US" sz="1500" b="1" baseline="0" dirty="0" smtClean="0"/>
              <a:t>spelling patterns. </a:t>
            </a:r>
          </a:p>
          <a:p>
            <a:pPr lvl="1" indent="-464790"/>
            <a:r>
              <a:rPr lang="en-US" sz="1500" b="1" baseline="0" dirty="0" smtClean="0"/>
              <a:t>Reading Rules Lessons – the students enjoy using the slinky to read the</a:t>
            </a:r>
          </a:p>
          <a:p>
            <a:pPr lvl="1" indent="-464790"/>
            <a:r>
              <a:rPr lang="en-US" sz="1500" b="1" baseline="0" dirty="0" smtClean="0"/>
              <a:t>word. </a:t>
            </a:r>
          </a:p>
          <a:p>
            <a:pPr lvl="1" indent="-464790"/>
            <a:endParaRPr lang="en-US" b="1" baseline="0" dirty="0" smtClean="0"/>
          </a:p>
          <a:p>
            <a:pPr lvl="1" indent="-464790"/>
            <a:endParaRPr lang="en-US" b="1" baseline="0" dirty="0" smtClean="0"/>
          </a:p>
          <a:p>
            <a:pPr lvl="1" indent="-464790"/>
            <a:endParaRPr lang="en-US" b="1" baseline="0" dirty="0" smtClean="0"/>
          </a:p>
          <a:p>
            <a:pPr lvl="1" indent="-464790"/>
            <a:endParaRPr lang="en-US"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36</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600" b="1" dirty="0" smtClean="0"/>
              <a:t>Follow the BISD vocabulary initiative</a:t>
            </a:r>
            <a:r>
              <a:rPr lang="en-US" sz="1600" b="1" baseline="0" dirty="0" smtClean="0"/>
              <a:t> to promote the use of word of the week, cognates, student friendly definitions and multiple opportunities to use vocabulary. </a:t>
            </a:r>
          </a:p>
          <a:p>
            <a:pPr>
              <a:defRPr/>
            </a:pPr>
            <a:endParaRPr lang="en-US" sz="1600" b="1" baseline="0" dirty="0" smtClean="0"/>
          </a:p>
          <a:p>
            <a:pPr>
              <a:defRPr/>
            </a:pPr>
            <a:r>
              <a:rPr lang="en-US" sz="1600" b="1" baseline="0" dirty="0" smtClean="0"/>
              <a:t>The Routine for Explicit Vocabulary Instruction (see insert) is the foundation for the District Vocabulary Initiative.</a:t>
            </a:r>
          </a:p>
          <a:p>
            <a:pPr>
              <a:defRPr/>
            </a:pPr>
            <a:endParaRPr lang="en-US" sz="1600" b="1" baseline="0" dirty="0" smtClean="0"/>
          </a:p>
          <a:p>
            <a:pPr>
              <a:defRPr/>
            </a:pPr>
            <a:r>
              <a:rPr lang="en-US" sz="1600" b="1" baseline="0" dirty="0" smtClean="0"/>
              <a:t>Refer to Vocabulary Initiative: Supporting Resources &amp; Literacy Curricular Supports Tier 2 HMH vocabulary scripts for Kinder, 1</a:t>
            </a:r>
            <a:r>
              <a:rPr lang="en-US" sz="1600" b="1" baseline="30000" dirty="0" smtClean="0"/>
              <a:t>st</a:t>
            </a:r>
            <a:r>
              <a:rPr lang="en-US" sz="1600" b="1" baseline="0" dirty="0" smtClean="0"/>
              <a:t>, 2</a:t>
            </a:r>
            <a:r>
              <a:rPr lang="en-US" sz="1600" b="1" baseline="30000" dirty="0" smtClean="0"/>
              <a:t>nd</a:t>
            </a:r>
            <a:r>
              <a:rPr lang="en-US" sz="1600" b="1" baseline="0" dirty="0" smtClean="0"/>
              <a:t>, 3</a:t>
            </a:r>
            <a:r>
              <a:rPr lang="en-US" sz="1600" b="1" baseline="30000" dirty="0" smtClean="0"/>
              <a:t>rd</a:t>
            </a:r>
            <a:r>
              <a:rPr lang="en-US" sz="1600" b="1" baseline="0" dirty="0" smtClean="0"/>
              <a:t>, 4</a:t>
            </a:r>
            <a:r>
              <a:rPr lang="en-US" sz="1600" b="1" baseline="30000" dirty="0" smtClean="0"/>
              <a:t>th</a:t>
            </a:r>
            <a:r>
              <a:rPr lang="en-US" sz="1600" b="1" baseline="0" dirty="0" smtClean="0"/>
              <a:t>, and 5</a:t>
            </a:r>
            <a:r>
              <a:rPr lang="en-US" sz="1600" b="1" baseline="30000" dirty="0" smtClean="0"/>
              <a:t>th</a:t>
            </a:r>
            <a:r>
              <a:rPr lang="en-US" sz="1600" b="1" baseline="0" dirty="0" smtClean="0"/>
              <a:t> grade lessons.  </a:t>
            </a:r>
          </a:p>
          <a:p>
            <a:pPr>
              <a:defRPr/>
            </a:pPr>
            <a:endParaRPr lang="en-US" b="1" baseline="0" dirty="0" smtClean="0"/>
          </a:p>
          <a:p>
            <a:pPr>
              <a:defRPr/>
            </a:pPr>
            <a:endParaRPr lang="en-US" b="1" baseline="0" dirty="0" smtClean="0"/>
          </a:p>
          <a:p>
            <a:pPr>
              <a:defRPr/>
            </a:pPr>
            <a:endParaRPr lang="en-US" b="1" dirty="0" smtClean="0"/>
          </a:p>
          <a:p>
            <a:pPr>
              <a:defRPr/>
            </a:pPr>
            <a:endParaRPr lang="en-US" b="1" dirty="0" smtClean="0"/>
          </a:p>
          <a:p>
            <a:pPr>
              <a:defRPr/>
            </a:pPr>
            <a:endParaRPr lang="en-US" b="1" dirty="0" smtClean="0"/>
          </a:p>
          <a:p>
            <a:pPr>
              <a:defRPr/>
            </a:pPr>
            <a:endParaRPr lang="en-US" b="1" dirty="0" smtClean="0"/>
          </a:p>
        </p:txBody>
      </p:sp>
      <p:sp>
        <p:nvSpPr>
          <p:cNvPr id="4" name="Slide Number Placeholder 3"/>
          <p:cNvSpPr>
            <a:spLocks noGrp="1"/>
          </p:cNvSpPr>
          <p:nvPr>
            <p:ph type="sldNum" sz="quarter" idx="5"/>
          </p:nvPr>
        </p:nvSpPr>
        <p:spPr/>
        <p:txBody>
          <a:bodyPr/>
          <a:lstStyle/>
          <a:p>
            <a:pPr>
              <a:defRPr/>
            </a:pPr>
            <a:fld id="{6FFAA890-4A5B-4566-A9C7-20894D772591}" type="slidenum">
              <a:rPr lang="en-US" smtClean="0"/>
              <a:pPr>
                <a:defRPr/>
              </a:pPr>
              <a:t>37</a:t>
            </a:fld>
            <a:endParaRPr lang="en-US" dirty="0"/>
          </a:p>
        </p:txBody>
      </p:sp>
    </p:spTree>
    <p:extLst>
      <p:ext uri="{BB962C8B-B14F-4D97-AF65-F5344CB8AC3E}">
        <p14:creationId xmlns:p14="http://schemas.microsoft.com/office/powerpoint/2010/main" val="3377334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a:r>
              <a:rPr lang="en-US" sz="1600" b="1" dirty="0" smtClean="0"/>
              <a:t>The following steps</a:t>
            </a:r>
            <a:r>
              <a:rPr lang="en-US" sz="1600" b="1" baseline="0" dirty="0" smtClean="0"/>
              <a:t> are to be done consistently to maximize</a:t>
            </a:r>
          </a:p>
          <a:p>
            <a:pPr lvl="1" indent="-464790"/>
            <a:r>
              <a:rPr lang="en-US" sz="1600" b="1" baseline="0" dirty="0" smtClean="0"/>
              <a:t>students’ knowledge of academic vocabulary.  </a:t>
            </a:r>
          </a:p>
          <a:p>
            <a:pPr lvl="1" indent="-464790"/>
            <a:endParaRPr lang="en-US" b="1" baseline="0" dirty="0" smtClean="0"/>
          </a:p>
          <a:p>
            <a:pPr lvl="1" indent="-464790"/>
            <a:endParaRPr lang="en-US"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38</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4790"/>
            <a:r>
              <a:rPr lang="en-US" sz="1600" b="1" dirty="0" smtClean="0"/>
              <a:t>Remember the following steps when</a:t>
            </a:r>
            <a:r>
              <a:rPr lang="en-US" sz="1600" b="1" baseline="0" dirty="0" smtClean="0"/>
              <a:t> teaching vocabulary:</a:t>
            </a:r>
          </a:p>
          <a:p>
            <a:pPr lvl="1" indent="-464790"/>
            <a:endParaRPr lang="en-US" sz="1600" b="1" baseline="0" dirty="0" smtClean="0"/>
          </a:p>
          <a:p>
            <a:pPr lvl="1" indent="-464790"/>
            <a:r>
              <a:rPr lang="en-US" sz="1600" b="1" baseline="0" dirty="0" smtClean="0">
                <a:solidFill>
                  <a:srgbClr val="FF0000"/>
                </a:solidFill>
              </a:rPr>
              <a:t>Notes Suggested: </a:t>
            </a:r>
          </a:p>
          <a:p>
            <a:pPr lvl="1" indent="-464790"/>
            <a:r>
              <a:rPr lang="en-US" sz="1600" b="1" baseline="0" dirty="0" smtClean="0"/>
              <a:t>Cognates – useful for the students to acquire the 2</a:t>
            </a:r>
            <a:r>
              <a:rPr lang="en-US" sz="1600" b="1" baseline="30000" dirty="0" smtClean="0"/>
              <a:t>nd</a:t>
            </a:r>
            <a:r>
              <a:rPr lang="en-US" sz="1600" b="1" baseline="0" dirty="0" smtClean="0"/>
              <a:t> language. </a:t>
            </a:r>
          </a:p>
          <a:p>
            <a:pPr lvl="1" indent="-464790"/>
            <a:r>
              <a:rPr lang="en-US" sz="1600" b="1" baseline="0" dirty="0" smtClean="0"/>
              <a:t>Middle School – focused on processing words, higher level</a:t>
            </a:r>
          </a:p>
          <a:p>
            <a:pPr lvl="1" indent="-464790"/>
            <a:r>
              <a:rPr lang="en-US" sz="1600" b="1" baseline="0" dirty="0" smtClean="0"/>
              <a:t>words. </a:t>
            </a:r>
          </a:p>
          <a:p>
            <a:pPr lvl="1" indent="-464790"/>
            <a:r>
              <a:rPr lang="en-US" sz="1600" b="1" baseline="0" dirty="0" smtClean="0"/>
              <a:t>Vocabulary Project – Teachers (Porter Literacy Line) worked on</a:t>
            </a:r>
          </a:p>
          <a:p>
            <a:pPr lvl="1" indent="-464790"/>
            <a:r>
              <a:rPr lang="en-US" sz="1600" b="1" baseline="0" dirty="0" smtClean="0"/>
              <a:t>the Tier the words for all the HMH Lessons 1</a:t>
            </a:r>
            <a:r>
              <a:rPr lang="en-US" sz="1600" b="1" baseline="30000" dirty="0" smtClean="0"/>
              <a:t>st</a:t>
            </a:r>
            <a:r>
              <a:rPr lang="en-US" sz="1600" b="1" baseline="0" dirty="0" smtClean="0"/>
              <a:t> – 5</a:t>
            </a:r>
            <a:r>
              <a:rPr lang="en-US" sz="1600" b="1" baseline="30000" dirty="0" smtClean="0"/>
              <a:t>th</a:t>
            </a:r>
            <a:r>
              <a:rPr lang="en-US" sz="1600" b="1" baseline="0" dirty="0" smtClean="0"/>
              <a:t> grade. </a:t>
            </a:r>
          </a:p>
          <a:p>
            <a:pPr lvl="1" indent="-464790"/>
            <a:r>
              <a:rPr lang="en-US" sz="1600" b="1" baseline="0" dirty="0" smtClean="0"/>
              <a:t>They followed the Vocabulary Initiative Routine to develop the</a:t>
            </a:r>
          </a:p>
          <a:p>
            <a:pPr lvl="1" indent="-464790"/>
            <a:r>
              <a:rPr lang="en-US" sz="1600" b="1" baseline="0" dirty="0" smtClean="0"/>
              <a:t>script to teach the words with pictures. </a:t>
            </a:r>
          </a:p>
          <a:p>
            <a:pPr lvl="1" indent="-464790"/>
            <a:endParaRPr lang="en-US" b="1" baseline="0" dirty="0" smtClean="0"/>
          </a:p>
          <a:p>
            <a:pPr lvl="1" indent="-464790"/>
            <a:endParaRPr lang="en-US" b="1" baseline="0" dirty="0" smtClean="0"/>
          </a:p>
          <a:p>
            <a:pPr lvl="1" indent="-464790"/>
            <a:endParaRPr lang="en-US" b="1" baseline="0" dirty="0" smtClean="0"/>
          </a:p>
          <a:p>
            <a:pPr lvl="1" indent="-464790"/>
            <a:endParaRPr lang="en-US" b="1" dirty="0" smtClean="0"/>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39</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b="1" dirty="0" smtClean="0"/>
              <a:t>These are the</a:t>
            </a:r>
            <a:r>
              <a:rPr lang="en-US" sz="1600" b="1" baseline="0" dirty="0" smtClean="0"/>
              <a:t> steps to create great CPQs. (Read steps and clarify.) </a:t>
            </a:r>
          </a:p>
          <a:p>
            <a:pPr eaLnBrk="1" hangingPunct="1">
              <a:spcBef>
                <a:spcPct val="0"/>
              </a:spcBef>
            </a:pPr>
            <a:endParaRPr lang="en-US" sz="1600" b="1" baseline="0" dirty="0" smtClean="0"/>
          </a:p>
          <a:p>
            <a:pPr eaLnBrk="1" hangingPunct="1">
              <a:spcBef>
                <a:spcPct val="0"/>
              </a:spcBef>
            </a:pPr>
            <a:r>
              <a:rPr lang="en-US" sz="1600" b="1" baseline="0" dirty="0" smtClean="0"/>
              <a:t>The purpose of setting CPQs is to guide students’ thinking so that they deepen and extend their understanding.</a:t>
            </a:r>
          </a:p>
          <a:p>
            <a:pPr eaLnBrk="1" hangingPunct="1">
              <a:spcBef>
                <a:spcPct val="0"/>
              </a:spcBef>
            </a:pPr>
            <a:endParaRPr lang="en-US" sz="1200" b="1"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74A84-8BC0-4C52-8751-1D568ABCE641}" type="slidenum">
              <a:rPr lang="en-US" smtClean="0">
                <a:solidFill>
                  <a:srgbClr val="000000"/>
                </a:solidFill>
              </a:rPr>
              <a:pPr fontAlgn="base">
                <a:spcBef>
                  <a:spcPct val="0"/>
                </a:spcBef>
                <a:spcAft>
                  <a:spcPct val="0"/>
                </a:spcAft>
                <a:defRPr/>
              </a:pPr>
              <a:t>4</a:t>
            </a:fld>
            <a:endParaRPr lang="en-US" dirty="0" smtClean="0">
              <a:solidFill>
                <a:srgbClr val="000000"/>
              </a:solidFill>
            </a:endParaRPr>
          </a:p>
        </p:txBody>
      </p:sp>
    </p:spTree>
    <p:extLst>
      <p:ext uri="{BB962C8B-B14F-4D97-AF65-F5344CB8AC3E}">
        <p14:creationId xmlns:p14="http://schemas.microsoft.com/office/powerpoint/2010/main" val="3528292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64790"/>
            <a:r>
              <a:rPr lang="en-US" sz="1600" b="1" dirty="0" smtClean="0">
                <a:solidFill>
                  <a:srgbClr val="FF0000"/>
                </a:solidFill>
              </a:rPr>
              <a:t>Middle School</a:t>
            </a:r>
            <a:r>
              <a:rPr lang="en-US" sz="1600" b="1" baseline="0" dirty="0" smtClean="0">
                <a:solidFill>
                  <a:srgbClr val="FF0000"/>
                </a:solidFill>
              </a:rPr>
              <a:t> &amp; High School Notes: </a:t>
            </a:r>
          </a:p>
          <a:p>
            <a:pPr lvl="1" indent="-464790"/>
            <a:endParaRPr lang="en-US" sz="1600" b="1" baseline="0" dirty="0" smtClean="0">
              <a:solidFill>
                <a:srgbClr val="FF0000"/>
              </a:solidFill>
            </a:endParaRPr>
          </a:p>
          <a:p>
            <a:pPr lvl="1" indent="-464790"/>
            <a:r>
              <a:rPr lang="en-US" sz="1600" b="1" baseline="0" dirty="0" smtClean="0"/>
              <a:t>High School teachers, aware of the content, students struggle to</a:t>
            </a:r>
          </a:p>
          <a:p>
            <a:pPr lvl="1" indent="-464790"/>
            <a:r>
              <a:rPr lang="en-US" sz="1600" b="1" baseline="0" dirty="0" smtClean="0"/>
              <a:t>comprehend the content. </a:t>
            </a:r>
          </a:p>
          <a:p>
            <a:pPr lvl="1" indent="-464790"/>
            <a:endParaRPr lang="en-US" sz="1600" b="1" baseline="0" dirty="0" smtClean="0"/>
          </a:p>
          <a:p>
            <a:pPr lvl="1" indent="-464790"/>
            <a:r>
              <a:rPr lang="en-US" sz="1600" b="1" baseline="0" dirty="0" smtClean="0"/>
              <a:t>Vocabulary Initiative implemented throughout content areas.</a:t>
            </a:r>
          </a:p>
          <a:p>
            <a:pPr lvl="1" indent="-464790"/>
            <a:endParaRPr lang="en-US" sz="1600" b="1" baseline="0" dirty="0" smtClean="0"/>
          </a:p>
          <a:p>
            <a:pPr lvl="1" indent="-464790"/>
            <a:r>
              <a:rPr lang="en-US" sz="1600" b="1" baseline="0" dirty="0" smtClean="0"/>
              <a:t>Sketch it &amp; Chunking activities are very helpful for students to</a:t>
            </a:r>
          </a:p>
          <a:p>
            <a:pPr lvl="1" indent="-464790"/>
            <a:r>
              <a:rPr lang="en-US" sz="1600" b="1" baseline="0" dirty="0" smtClean="0"/>
              <a:t>gain comprehension skills. </a:t>
            </a:r>
          </a:p>
        </p:txBody>
      </p:sp>
      <p:sp>
        <p:nvSpPr>
          <p:cNvPr id="4" name="Slide Number Placeholder 2"/>
          <p:cNvSpPr>
            <a:spLocks noGrp="1"/>
          </p:cNvSpPr>
          <p:nvPr>
            <p:ph type="sldNum" sz="quarter" idx="5"/>
          </p:nvPr>
        </p:nvSpPr>
        <p:spPr>
          <a:xfrm>
            <a:off x="3970436" y="8830627"/>
            <a:ext cx="3038372" cy="464184"/>
          </a:xfrm>
          <a:prstGeom prst="rect">
            <a:avLst/>
          </a:prstGeom>
        </p:spPr>
        <p:txBody>
          <a:bodyPr vert="horz" lIns="91440" tIns="45720" rIns="91440" bIns="45720" rtlCol="0" anchor="b"/>
          <a:lstStyle>
            <a:lvl1pPr algn="r">
              <a:defRPr sz="1200"/>
            </a:lvl1pPr>
          </a:lstStyle>
          <a:p>
            <a:fld id="{67C69A79-60F3-4739-AEDA-A5F910C1D0A4}" type="slidenum">
              <a:rPr lang="en-US" smtClean="0"/>
              <a:pPr/>
              <a:t>40</a:t>
            </a:fld>
            <a:endParaRPr lang="en-US" dirty="0"/>
          </a:p>
        </p:txBody>
      </p:sp>
      <p:sp>
        <p:nvSpPr>
          <p:cNvPr id="5" name="Date Placeholder 6"/>
          <p:cNvSpPr>
            <a:spLocks noGrp="1"/>
          </p:cNvSpPr>
          <p:nvPr>
            <p:ph type="dt" idx="1"/>
          </p:nvPr>
        </p:nvSpPr>
        <p:spPr>
          <a:xfrm>
            <a:off x="3970436" y="0"/>
            <a:ext cx="3038372" cy="464184"/>
          </a:xfrm>
          <a:prstGeom prst="rect">
            <a:avLst/>
          </a:prstGeom>
        </p:spPr>
        <p:txBody>
          <a:bodyPr vert="horz" lIns="91440" tIns="45720" rIns="91440" bIns="45720" rtlCol="0"/>
          <a:lstStyle>
            <a:lvl1pPr algn="r">
              <a:defRPr sz="1200"/>
            </a:lvl1pPr>
          </a:lstStyle>
          <a:p>
            <a:r>
              <a:rPr lang="en-US" dirty="0" smtClean="0"/>
              <a:t>Making Connections</a:t>
            </a:r>
          </a:p>
          <a:p>
            <a:r>
              <a:rPr lang="en-US" dirty="0" smtClean="0"/>
              <a:t>Grades 3-5</a:t>
            </a:r>
          </a:p>
          <a:p>
            <a:endParaRPr lang="en-US" dirty="0"/>
          </a:p>
        </p:txBody>
      </p:sp>
    </p:spTree>
    <p:extLst>
      <p:ext uri="{BB962C8B-B14F-4D97-AF65-F5344CB8AC3E}">
        <p14:creationId xmlns:p14="http://schemas.microsoft.com/office/powerpoint/2010/main" val="28096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sz="1600" b="1" dirty="0" smtClean="0"/>
              <a:t>We try</a:t>
            </a:r>
            <a:r>
              <a:rPr lang="en-US" sz="1600" b="1" baseline="0" dirty="0" smtClean="0"/>
              <a:t> to link the CPQ to the strategy focus for the lesson.  </a:t>
            </a:r>
          </a:p>
          <a:p>
            <a:pPr eaLnBrk="1" hangingPunct="1">
              <a:spcBef>
                <a:spcPct val="0"/>
              </a:spcBef>
            </a:pPr>
            <a:endParaRPr lang="en-US" sz="1600" b="1" baseline="0" dirty="0" smtClean="0"/>
          </a:p>
          <a:p>
            <a:pPr eaLnBrk="1" hangingPunct="1">
              <a:spcBef>
                <a:spcPct val="0"/>
              </a:spcBef>
            </a:pPr>
            <a:r>
              <a:rPr lang="en-US" sz="1600" b="1" baseline="0" dirty="0" smtClean="0"/>
              <a:t>For example, if we’re focusing on making connections, then we set a CPQ that will guide students to understand the character through the connections that they make.  </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8876C-0ADA-4D22-9B5E-8072633CE55E}" type="slidenum">
              <a:rPr lang="en-US" smtClean="0">
                <a:solidFill>
                  <a:srgbClr val="000000"/>
                </a:solidFill>
              </a:rPr>
              <a:pPr fontAlgn="base">
                <a:spcBef>
                  <a:spcPct val="0"/>
                </a:spcBef>
                <a:spcAft>
                  <a:spcPct val="0"/>
                </a:spcAft>
                <a:defRPr/>
              </a:pPr>
              <a:t>5</a:t>
            </a:fld>
            <a:endParaRPr lang="en-US" dirty="0" smtClean="0">
              <a:solidFill>
                <a:srgbClr val="000000"/>
              </a:solidFill>
            </a:endParaRPr>
          </a:p>
        </p:txBody>
      </p:sp>
    </p:spTree>
    <p:extLst>
      <p:ext uri="{BB962C8B-B14F-4D97-AF65-F5344CB8AC3E}">
        <p14:creationId xmlns:p14="http://schemas.microsoft.com/office/powerpoint/2010/main" val="423386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b="1" dirty="0" smtClean="0"/>
              <a:t>Setting increasingly more complex CPQs</a:t>
            </a:r>
            <a:r>
              <a:rPr lang="en-US" sz="1600" b="1" baseline="0" dirty="0" smtClean="0"/>
              <a:t> for a particular reading will deepen and extend the students’ understanding and more closely connect to the rigor of STAAR and higher order thinking.  </a:t>
            </a:r>
          </a:p>
          <a:p>
            <a:pPr eaLnBrk="1" hangingPunct="1">
              <a:spcBef>
                <a:spcPct val="0"/>
              </a:spcBef>
            </a:pPr>
            <a:endParaRPr lang="en-US" b="1" baseline="0" dirty="0" smtClean="0"/>
          </a:p>
          <a:p>
            <a:pPr eaLnBrk="1" hangingPunct="1">
              <a:spcBef>
                <a:spcPct val="0"/>
              </a:spcBef>
            </a:pPr>
            <a:endParaRPr lang="en-US" b="1" dirty="0"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309D59-0157-48F3-86ED-2ABBD6EB7134}"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extLst>
      <p:ext uri="{BB962C8B-B14F-4D97-AF65-F5344CB8AC3E}">
        <p14:creationId xmlns:p14="http://schemas.microsoft.com/office/powerpoint/2010/main" val="106839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600" b="1" dirty="0" smtClean="0"/>
              <a:t>This</a:t>
            </a:r>
            <a:r>
              <a:rPr lang="en-US" sz="1600" b="1" baseline="0" dirty="0" smtClean="0"/>
              <a:t> instructional routine should occur frequently throughout the school day and across content areas.  Do NOT shorten the think time as  it is a crucial component. </a:t>
            </a:r>
          </a:p>
          <a:p>
            <a:endParaRPr lang="en-US" sz="1600" b="1" baseline="0" dirty="0" smtClean="0"/>
          </a:p>
          <a:p>
            <a:r>
              <a:rPr lang="en-US" sz="1600" b="1" baseline="0" dirty="0" smtClean="0"/>
              <a:t> Refer to the ELAR/SLAR Instructional Guide for HMH TTT questions available for Kinder – 5</a:t>
            </a:r>
            <a:r>
              <a:rPr lang="en-US" sz="1600" b="1" baseline="30000" dirty="0" smtClean="0"/>
              <a:t>th</a:t>
            </a:r>
            <a:r>
              <a:rPr lang="en-US" sz="1600" b="1" baseline="0" dirty="0" smtClean="0"/>
              <a:t> grade. </a:t>
            </a:r>
          </a:p>
          <a:p>
            <a:endParaRPr lang="en-US" sz="1600" b="1" baseline="0" dirty="0" smtClean="0"/>
          </a:p>
          <a:p>
            <a:r>
              <a:rPr lang="en-US" sz="1600" b="1" baseline="0" dirty="0" smtClean="0">
                <a:solidFill>
                  <a:srgbClr val="FF0000"/>
                </a:solidFill>
              </a:rPr>
              <a:t>*Notes suggested – </a:t>
            </a:r>
          </a:p>
          <a:p>
            <a:r>
              <a:rPr lang="en-US" sz="1600" b="1" baseline="0" dirty="0" smtClean="0"/>
              <a:t>Question: Why is it important to use the think-turn-talk routine? </a:t>
            </a:r>
          </a:p>
          <a:p>
            <a:r>
              <a:rPr lang="en-US" sz="1600" b="1" baseline="0" dirty="0" smtClean="0"/>
              <a:t>- It helps students anchor what they have just read.</a:t>
            </a:r>
          </a:p>
          <a:p>
            <a:pPr marL="0" indent="0">
              <a:buFontTx/>
              <a:buNone/>
            </a:pPr>
            <a:r>
              <a:rPr lang="en-US" sz="1600" b="1" dirty="0" smtClean="0"/>
              <a:t>- It helps the students verbalize what</a:t>
            </a:r>
            <a:r>
              <a:rPr lang="en-US" sz="1600" b="1" baseline="0" dirty="0" smtClean="0"/>
              <a:t> they are thinking.</a:t>
            </a:r>
          </a:p>
          <a:p>
            <a:pPr marL="0" indent="0">
              <a:buFontTx/>
              <a:buNone/>
            </a:pPr>
            <a:r>
              <a:rPr lang="en-US" sz="1600" b="1" baseline="0" dirty="0" smtClean="0"/>
              <a:t>- The teacher can check for understanding.</a:t>
            </a:r>
            <a:endParaRPr lang="en-US" sz="1600" b="1" dirty="0" smtClean="0"/>
          </a:p>
        </p:txBody>
      </p:sp>
      <p:sp>
        <p:nvSpPr>
          <p:cNvPr id="4" name="Slide Number Placeholder 3"/>
          <p:cNvSpPr>
            <a:spLocks noGrp="1"/>
          </p:cNvSpPr>
          <p:nvPr>
            <p:ph type="sldNum" sz="quarter" idx="5"/>
          </p:nvPr>
        </p:nvSpPr>
        <p:spPr/>
        <p:txBody>
          <a:bodyPr/>
          <a:lstStyle/>
          <a:p>
            <a:pPr>
              <a:defRPr/>
            </a:pPr>
            <a:fld id="{616E24A4-A80E-4970-86E2-FCF0FDB455E1}" type="slidenum">
              <a:rPr lang="en-US" smtClean="0"/>
              <a:pPr>
                <a:defRPr/>
              </a:pPr>
              <a:t>7</a:t>
            </a:fld>
            <a:endParaRPr lang="en-US" dirty="0"/>
          </a:p>
        </p:txBody>
      </p:sp>
    </p:spTree>
    <p:extLst>
      <p:ext uri="{BB962C8B-B14F-4D97-AF65-F5344CB8AC3E}">
        <p14:creationId xmlns:p14="http://schemas.microsoft.com/office/powerpoint/2010/main" val="1652871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sz="1600" b="1" dirty="0" smtClean="0"/>
              <a:t>This</a:t>
            </a:r>
            <a:r>
              <a:rPr lang="en-US" sz="1600" b="1" baseline="0" dirty="0" smtClean="0"/>
              <a:t> instructional routine provides an opportunity for all students to process, engage and participate verbally. </a:t>
            </a:r>
          </a:p>
          <a:p>
            <a:r>
              <a:rPr lang="en-US" sz="1600" b="1" baseline="0" dirty="0" smtClean="0"/>
              <a:t> “If you want them to HEAR it, you talk. If you want them to LEARN it, they talk.” Sharon Bowman(2005)</a:t>
            </a:r>
          </a:p>
          <a:p>
            <a:endParaRPr lang="en-US" sz="1600" baseline="0" dirty="0" smtClean="0"/>
          </a:p>
          <a:p>
            <a:r>
              <a:rPr lang="en-US" sz="1600" b="1" baseline="0" dirty="0" smtClean="0"/>
              <a:t>Talk time is important for oral language development. “Children who do not hear a lot of talk and who are not encouraged to talk themselves often have problems learning to read.: (Armbruster, Lehr, &amp; Osborn, 2003)</a:t>
            </a:r>
          </a:p>
          <a:p>
            <a:endParaRPr lang="en-US" sz="1600" b="1" baseline="0" dirty="0" smtClean="0"/>
          </a:p>
          <a:p>
            <a:r>
              <a:rPr lang="en-US" sz="1600" b="1" baseline="0" dirty="0" smtClean="0"/>
              <a:t>Accountability: TTT also provides built-in accountability.  The teacher asks three students to share their thinking with the whole class after they talk to their partners.  Students are aware ahead of time that they will be accountable.  Assessment:  It is important for teachers to listen to the conversations and walk around to monitor.  This give importance to the activity.  </a:t>
            </a:r>
            <a:endParaRPr lang="en-US" sz="1600" b="1"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5561" indent="-279063" eaLnBrk="0" hangingPunct="0">
              <a:defRPr>
                <a:solidFill>
                  <a:schemeClr val="tx1"/>
                </a:solidFill>
                <a:latin typeface="Arial" pitchFamily="34" charset="0"/>
              </a:defRPr>
            </a:lvl2pPr>
            <a:lvl3pPr marL="1116249" indent="-223250" eaLnBrk="0" hangingPunct="0">
              <a:defRPr>
                <a:solidFill>
                  <a:schemeClr val="tx1"/>
                </a:solidFill>
                <a:latin typeface="Arial" pitchFamily="34" charset="0"/>
              </a:defRPr>
            </a:lvl3pPr>
            <a:lvl4pPr marL="1562748" indent="-223250" eaLnBrk="0" hangingPunct="0">
              <a:defRPr>
                <a:solidFill>
                  <a:schemeClr val="tx1"/>
                </a:solidFill>
                <a:latin typeface="Arial" pitchFamily="34" charset="0"/>
              </a:defRPr>
            </a:lvl4pPr>
            <a:lvl5pPr marL="2009248" indent="-223250" eaLnBrk="0" hangingPunct="0">
              <a:defRPr>
                <a:solidFill>
                  <a:schemeClr val="tx1"/>
                </a:solidFill>
                <a:latin typeface="Arial" pitchFamily="34" charset="0"/>
              </a:defRPr>
            </a:lvl5pPr>
            <a:lvl6pPr marL="2455747" indent="-223250" eaLnBrk="0" fontAlgn="base" hangingPunct="0">
              <a:spcBef>
                <a:spcPct val="0"/>
              </a:spcBef>
              <a:spcAft>
                <a:spcPct val="0"/>
              </a:spcAft>
              <a:defRPr>
                <a:solidFill>
                  <a:schemeClr val="tx1"/>
                </a:solidFill>
                <a:latin typeface="Arial" pitchFamily="34" charset="0"/>
              </a:defRPr>
            </a:lvl6pPr>
            <a:lvl7pPr marL="2902246" indent="-223250" eaLnBrk="0" fontAlgn="base" hangingPunct="0">
              <a:spcBef>
                <a:spcPct val="0"/>
              </a:spcBef>
              <a:spcAft>
                <a:spcPct val="0"/>
              </a:spcAft>
              <a:defRPr>
                <a:solidFill>
                  <a:schemeClr val="tx1"/>
                </a:solidFill>
                <a:latin typeface="Arial" pitchFamily="34" charset="0"/>
              </a:defRPr>
            </a:lvl7pPr>
            <a:lvl8pPr marL="3348745" indent="-223250" eaLnBrk="0" fontAlgn="base" hangingPunct="0">
              <a:spcBef>
                <a:spcPct val="0"/>
              </a:spcBef>
              <a:spcAft>
                <a:spcPct val="0"/>
              </a:spcAft>
              <a:defRPr>
                <a:solidFill>
                  <a:schemeClr val="tx1"/>
                </a:solidFill>
                <a:latin typeface="Arial" pitchFamily="34" charset="0"/>
              </a:defRPr>
            </a:lvl8pPr>
            <a:lvl9pPr marL="3795245" indent="-22325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33DC2FE-A417-42D5-980F-178F7E9689BD}" type="slidenum">
              <a:rPr lang="en-US" smtClean="0">
                <a:solidFill>
                  <a:srgbClr val="000000"/>
                </a:solidFill>
              </a:rPr>
              <a:pPr eaLnBrk="1" fontAlgn="base" hangingPunct="1">
                <a:spcBef>
                  <a:spcPct val="0"/>
                </a:spcBef>
                <a:spcAft>
                  <a:spcPct val="0"/>
                </a:spcAft>
              </a:pPr>
              <a:t>8</a:t>
            </a:fld>
            <a:endParaRPr lang="en-US" dirty="0" smtClean="0">
              <a:solidFill>
                <a:srgbClr val="000000"/>
              </a:solidFill>
            </a:endParaRPr>
          </a:p>
        </p:txBody>
      </p:sp>
    </p:spTree>
    <p:extLst>
      <p:ext uri="{BB962C8B-B14F-4D97-AF65-F5344CB8AC3E}">
        <p14:creationId xmlns:p14="http://schemas.microsoft.com/office/powerpoint/2010/main" val="154923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b="1" dirty="0" smtClean="0"/>
              <a:t>Be prepared ahead of time.  Use sticky notes or some way</a:t>
            </a:r>
            <a:r>
              <a:rPr lang="en-US" sz="1600" b="1" baseline="0" dirty="0" smtClean="0"/>
              <a:t> to thoughtfully choose appropriate TTT stops. </a:t>
            </a:r>
          </a:p>
          <a:p>
            <a:endParaRPr lang="en-US" b="1" baseline="0" dirty="0" smtClean="0"/>
          </a:p>
          <a:p>
            <a:endParaRPr lang="en-US" b="1"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5561" indent="-279063" eaLnBrk="0" hangingPunct="0">
              <a:defRPr>
                <a:solidFill>
                  <a:schemeClr val="tx1"/>
                </a:solidFill>
                <a:latin typeface="Arial" pitchFamily="34" charset="0"/>
              </a:defRPr>
            </a:lvl2pPr>
            <a:lvl3pPr marL="1116249" indent="-223250" eaLnBrk="0" hangingPunct="0">
              <a:defRPr>
                <a:solidFill>
                  <a:schemeClr val="tx1"/>
                </a:solidFill>
                <a:latin typeface="Arial" pitchFamily="34" charset="0"/>
              </a:defRPr>
            </a:lvl3pPr>
            <a:lvl4pPr marL="1562748" indent="-223250" eaLnBrk="0" hangingPunct="0">
              <a:defRPr>
                <a:solidFill>
                  <a:schemeClr val="tx1"/>
                </a:solidFill>
                <a:latin typeface="Arial" pitchFamily="34" charset="0"/>
              </a:defRPr>
            </a:lvl4pPr>
            <a:lvl5pPr marL="2009248" indent="-223250" eaLnBrk="0" hangingPunct="0">
              <a:defRPr>
                <a:solidFill>
                  <a:schemeClr val="tx1"/>
                </a:solidFill>
                <a:latin typeface="Arial" pitchFamily="34" charset="0"/>
              </a:defRPr>
            </a:lvl5pPr>
            <a:lvl6pPr marL="2455747" indent="-223250" eaLnBrk="0" fontAlgn="base" hangingPunct="0">
              <a:spcBef>
                <a:spcPct val="0"/>
              </a:spcBef>
              <a:spcAft>
                <a:spcPct val="0"/>
              </a:spcAft>
              <a:defRPr>
                <a:solidFill>
                  <a:schemeClr val="tx1"/>
                </a:solidFill>
                <a:latin typeface="Arial" pitchFamily="34" charset="0"/>
              </a:defRPr>
            </a:lvl6pPr>
            <a:lvl7pPr marL="2902246" indent="-223250" eaLnBrk="0" fontAlgn="base" hangingPunct="0">
              <a:spcBef>
                <a:spcPct val="0"/>
              </a:spcBef>
              <a:spcAft>
                <a:spcPct val="0"/>
              </a:spcAft>
              <a:defRPr>
                <a:solidFill>
                  <a:schemeClr val="tx1"/>
                </a:solidFill>
                <a:latin typeface="Arial" pitchFamily="34" charset="0"/>
              </a:defRPr>
            </a:lvl7pPr>
            <a:lvl8pPr marL="3348745" indent="-223250" eaLnBrk="0" fontAlgn="base" hangingPunct="0">
              <a:spcBef>
                <a:spcPct val="0"/>
              </a:spcBef>
              <a:spcAft>
                <a:spcPct val="0"/>
              </a:spcAft>
              <a:defRPr>
                <a:solidFill>
                  <a:schemeClr val="tx1"/>
                </a:solidFill>
                <a:latin typeface="Arial" pitchFamily="34" charset="0"/>
              </a:defRPr>
            </a:lvl8pPr>
            <a:lvl9pPr marL="3795245" indent="-22325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A218FC2-3294-4370-8C4A-56C60652B278}" type="slidenum">
              <a:rPr lang="en-US" smtClean="0">
                <a:solidFill>
                  <a:srgbClr val="000000"/>
                </a:solidFill>
              </a:rPr>
              <a:pPr eaLnBrk="1" fontAlgn="base" hangingPunct="1">
                <a:spcBef>
                  <a:spcPct val="0"/>
                </a:spcBef>
                <a:spcAft>
                  <a:spcPct val="0"/>
                </a:spcAft>
              </a:pPr>
              <a:t>9</a:t>
            </a:fld>
            <a:endParaRPr lang="en-US" dirty="0" smtClean="0">
              <a:solidFill>
                <a:srgbClr val="000000"/>
              </a:solidFill>
            </a:endParaRPr>
          </a:p>
        </p:txBody>
      </p:sp>
    </p:spTree>
    <p:extLst>
      <p:ext uri="{BB962C8B-B14F-4D97-AF65-F5344CB8AC3E}">
        <p14:creationId xmlns:p14="http://schemas.microsoft.com/office/powerpoint/2010/main" val="4180928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green.jpg"/>
          <p:cNvPicPr>
            <a:picLocks noChangeAspect="1"/>
          </p:cNvPicPr>
          <p:nvPr userDrawn="1"/>
        </p:nvPicPr>
        <p:blipFill>
          <a:blip r:embed="rId2" cstate="print"/>
          <a:srcRect/>
          <a:stretch>
            <a:fillRect/>
          </a:stretch>
        </p:blipFill>
        <p:spPr bwMode="auto">
          <a:xfrm>
            <a:off x="0" y="0"/>
            <a:ext cx="9144000" cy="3013075"/>
          </a:xfrm>
          <a:prstGeom prst="rect">
            <a:avLst/>
          </a:prstGeom>
          <a:noFill/>
          <a:ln w="9525">
            <a:noFill/>
            <a:miter lim="800000"/>
            <a:headEnd/>
            <a:tailEnd/>
          </a:ln>
        </p:spPr>
      </p:pic>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a:xfrm>
            <a:off x="6705600" y="6356350"/>
            <a:ext cx="2133600" cy="365125"/>
          </a:xfrm>
        </p:spPr>
        <p:txBody>
          <a:bodyPr/>
          <a:lstStyle>
            <a:lvl1pPr>
              <a:defRPr>
                <a:solidFill>
                  <a:schemeClr val="bg1"/>
                </a:solidFill>
              </a:defRPr>
            </a:lvl1pPr>
          </a:lstStyle>
          <a:p>
            <a:pPr>
              <a:defRPr/>
            </a:pPr>
            <a:fld id="{703C7D42-CC68-4168-B008-798DAF216684}" type="slidenum">
              <a:rPr/>
              <a:pPr>
                <a:defRPr/>
              </a:pPr>
              <a:t>‹#›</a:t>
            </a:fld>
            <a:endParaRPr dirty="0"/>
          </a:p>
        </p:txBody>
      </p:sp>
      <p:sp>
        <p:nvSpPr>
          <p:cNvPr id="6" name="Footer Placeholder 4"/>
          <p:cNvSpPr>
            <a:spLocks noGrp="1"/>
          </p:cNvSpPr>
          <p:nvPr>
            <p:ph type="ftr" sz="quarter" idx="11"/>
          </p:nvPr>
        </p:nvSpPr>
        <p:spPr/>
        <p:txBody>
          <a:bodyPr/>
          <a:lstStyle>
            <a:lvl1pPr algn="ctr">
              <a:defRPr sz="800">
                <a:solidFill>
                  <a:schemeClr val="tx1">
                    <a:tint val="75000"/>
                  </a:schemeClr>
                </a:solidFill>
                <a:latin typeface="Calibri" pitchFamily="34" charset="0"/>
              </a:defRPr>
            </a:lvl1pPr>
          </a:lstStyle>
          <a:p>
            <a:pPr>
              <a:defRPr/>
            </a:pPr>
            <a:r>
              <a:rPr lang="en-US" dirty="0"/>
              <a:t>© 2013 Texas Education Agency / The University of Texas System</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1FBB8CC-A9FD-4D97-8817-438C1ADE7140}"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2013 Texas Education Agency / The University of Texas System</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E3750B4-2CFA-4B1A-B40B-8538FDEF3AC2}"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2013 Texas Education Agency / The University of Texas System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sz="1000">
                <a:latin typeface="+mn-lt"/>
              </a:defRPr>
            </a:lvl1pPr>
          </a:lstStyle>
          <a:p>
            <a:pPr>
              <a:defRPr/>
            </a:pPr>
            <a:fld id="{47BD07F8-A3B2-42B8-A183-FF77F6F55A50}" type="slidenum">
              <a:rPr/>
              <a:pPr>
                <a:defRPr/>
              </a:pPr>
              <a:t>‹#›</a:t>
            </a:fld>
            <a:endParaRPr dirty="0"/>
          </a:p>
        </p:txBody>
      </p:sp>
      <p:sp>
        <p:nvSpPr>
          <p:cNvPr id="5" name="Footer Placeholder 4"/>
          <p:cNvSpPr>
            <a:spLocks noGrp="1"/>
          </p:cNvSpPr>
          <p:nvPr>
            <p:ph type="ftr" sz="quarter" idx="11"/>
          </p:nvPr>
        </p:nvSpPr>
        <p:spPr/>
        <p:txBody>
          <a:bodyPr/>
          <a:lstStyle>
            <a:lvl1pPr>
              <a:defRPr>
                <a:latin typeface="+mn-lt"/>
                <a:cs typeface="Kokila" pitchFamily="34" charset="0"/>
              </a:defRPr>
            </a:lvl1pPr>
          </a:lstStyle>
          <a:p>
            <a:pPr>
              <a:defRPr/>
            </a:pPr>
            <a:r>
              <a:rPr lang="en-US" dirty="0"/>
              <a:t>© 2013 Texas Education Agency / The University of Texas System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5B3C36E-3359-424E-AD85-0F63B4DEBA95}"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dirty="0"/>
              <a:t>© 2013 Texas Education Agency / The University of Texas System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D9CA6BA-ECE5-470B-BE7D-AFF332759620}"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dirty="0"/>
              <a:t>© 2013 Texas Education Agency / The University of Texas System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89E9BF4-4F00-402E-A6A8-5460AE702C5F}" type="slidenum">
              <a:rPr/>
              <a:pPr>
                <a:defRPr/>
              </a:pPr>
              <a:t>‹#›</a:t>
            </a:fld>
            <a:endParaRPr dirty="0"/>
          </a:p>
        </p:txBody>
      </p:sp>
      <p:sp>
        <p:nvSpPr>
          <p:cNvPr id="8" name="Footer Placeholder 4"/>
          <p:cNvSpPr>
            <a:spLocks noGrp="1"/>
          </p:cNvSpPr>
          <p:nvPr>
            <p:ph type="ftr" sz="quarter" idx="11"/>
          </p:nvPr>
        </p:nvSpPr>
        <p:spPr/>
        <p:txBody>
          <a:bodyPr/>
          <a:lstStyle>
            <a:lvl1pPr>
              <a:defRPr/>
            </a:lvl1pPr>
          </a:lstStyle>
          <a:p>
            <a:pPr>
              <a:defRPr/>
            </a:pPr>
            <a:r>
              <a:rPr lang="en-US" dirty="0" smtClean="0"/>
              <a:t>© 2013 Texas Education Agency / The University of Texas System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CE8D2F5-CB15-4786-BD61-54C97C6445E8}" type="slidenum">
              <a:rPr/>
              <a:pPr>
                <a:defRPr/>
              </a:pPr>
              <a:t>‹#›</a:t>
            </a:fld>
            <a:endParaRPr dirty="0"/>
          </a:p>
        </p:txBody>
      </p:sp>
      <p:sp>
        <p:nvSpPr>
          <p:cNvPr id="4" name="Footer Placeholder 4"/>
          <p:cNvSpPr>
            <a:spLocks noGrp="1"/>
          </p:cNvSpPr>
          <p:nvPr>
            <p:ph type="ftr" sz="quarter" idx="11"/>
          </p:nvPr>
        </p:nvSpPr>
        <p:spPr/>
        <p:txBody>
          <a:bodyPr/>
          <a:lstStyle>
            <a:lvl1pPr>
              <a:defRPr/>
            </a:lvl1pPr>
          </a:lstStyle>
          <a:p>
            <a:pPr>
              <a:defRPr/>
            </a:pPr>
            <a:r>
              <a:rPr lang="en-US" dirty="0"/>
              <a:t>© 2013 Texas Education Agency / The University of Texas System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500B4E7-9E93-4544-96E4-44CB7E26578B}" type="slidenum">
              <a:rPr/>
              <a:pPr>
                <a:defRPr/>
              </a:pPr>
              <a:t>‹#›</a:t>
            </a:fld>
            <a:endParaRPr dirty="0"/>
          </a:p>
        </p:txBody>
      </p:sp>
      <p:sp>
        <p:nvSpPr>
          <p:cNvPr id="3" name="Footer Placeholder 4"/>
          <p:cNvSpPr>
            <a:spLocks noGrp="1"/>
          </p:cNvSpPr>
          <p:nvPr>
            <p:ph type="ftr" sz="quarter" idx="11"/>
          </p:nvPr>
        </p:nvSpPr>
        <p:spPr/>
        <p:txBody>
          <a:bodyPr/>
          <a:lstStyle>
            <a:lvl1pPr>
              <a:defRPr/>
            </a:lvl1pPr>
          </a:lstStyle>
          <a:p>
            <a:pPr>
              <a:defRPr/>
            </a:pPr>
            <a:r>
              <a:rPr lang="en-US" dirty="0"/>
              <a:t>© 2013 Texas Education Agency / The University of Texas System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EA84F51-1CCE-4EB6-B01C-1423BB91553A}"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2013 Texas Education Agency / The University of Texas System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22D2916-DEA8-4830-A451-C90A7C1382CA}"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2013 Texas Education Agency / The University of Texas System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green2.jpg"/>
          <p:cNvPicPr>
            <a:picLocks noChangeAspect="1"/>
          </p:cNvPicPr>
          <p:nvPr userDrawn="1"/>
        </p:nvPicPr>
        <p:blipFill>
          <a:blip r:embed="rId13" cstate="print"/>
          <a:srcRect/>
          <a:stretch>
            <a:fillRect/>
          </a:stretch>
        </p:blipFill>
        <p:spPr bwMode="auto">
          <a:xfrm>
            <a:off x="0" y="5688013"/>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949325"/>
            <a:ext cx="82296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000" kern="1200">
                <a:solidFill>
                  <a:schemeClr val="tx1">
                    <a:tint val="75000"/>
                  </a:schemeClr>
                </a:solidFill>
                <a:latin typeface="+mn-lt"/>
                <a:ea typeface="+mn-ea"/>
                <a:cs typeface="+mn-cs"/>
              </a:defRPr>
            </a:lvl1pPr>
          </a:lstStyle>
          <a:p>
            <a:pPr>
              <a:defRPr/>
            </a:pPr>
            <a:fld id="{6084E343-356A-4D81-90B4-C339810AE7A4}" type="slidenum">
              <a:rPr/>
              <a:pPr>
                <a:defRPr/>
              </a:pPr>
              <a:t>‹#›</a:t>
            </a:fld>
            <a:endParaRPr dirty="0"/>
          </a:p>
        </p:txBody>
      </p:sp>
      <p:pic>
        <p:nvPicPr>
          <p:cNvPr id="1030" name="Picture 10" descr="green1.jpg"/>
          <p:cNvPicPr>
            <a:picLocks noChangeAspect="1"/>
          </p:cNvPicPr>
          <p:nvPr userDrawn="1"/>
        </p:nvPicPr>
        <p:blipFill>
          <a:blip r:embed="rId14" cstate="print"/>
          <a:srcRect/>
          <a:stretch>
            <a:fillRect/>
          </a:stretch>
        </p:blipFill>
        <p:spPr bwMode="auto">
          <a:xfrm>
            <a:off x="0" y="0"/>
            <a:ext cx="9144000" cy="819150"/>
          </a:xfrm>
          <a:prstGeom prst="rect">
            <a:avLst/>
          </a:prstGeom>
          <a:noFill/>
          <a:ln w="9525">
            <a:noFill/>
            <a:miter lim="800000"/>
            <a:headEnd/>
            <a:tailEnd/>
          </a:ln>
        </p:spPr>
      </p:pic>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latin typeface="Calibri" pitchFamily="34" charset="0"/>
              </a:defRPr>
            </a:lvl1pPr>
          </a:lstStyle>
          <a:p>
            <a:pPr>
              <a:defRPr/>
            </a:pPr>
            <a:r>
              <a:rPr lang="en-US" dirty="0"/>
              <a:t>© 2013 Texas Education Agency / The University of Texas System</a:t>
            </a:r>
          </a:p>
        </p:txBody>
      </p:sp>
    </p:spTree>
  </p:cSld>
  <p:clrMap bg1="lt1" tx1="dk1" bg2="lt2" tx2="dk2" accent1="accent1" accent2="accent2" accent3="accent3" accent4="accent4" accent5="accent5" accent6="accent6" hlink="hlink" folHlink="folHlink"/>
  <p:sldLayoutIdLst>
    <p:sldLayoutId id="2147484647" r:id="rId1"/>
    <p:sldLayoutId id="2147484648" r:id="rId2"/>
    <p:sldLayoutId id="2147484643" r:id="rId3"/>
    <p:sldLayoutId id="2147484644" r:id="rId4"/>
    <p:sldLayoutId id="2147484649" r:id="rId5"/>
    <p:sldLayoutId id="2147484645" r:id="rId6"/>
    <p:sldLayoutId id="2147484646" r:id="rId7"/>
    <p:sldLayoutId id="2147484650" r:id="rId8"/>
    <p:sldLayoutId id="2147484651" r:id="rId9"/>
    <p:sldLayoutId id="2147484652" r:id="rId10"/>
    <p:sldLayoutId id="2147484653" r:id="rId11"/>
  </p:sldLayoutIdLst>
  <p:hf hdr="0" dt="0"/>
  <p:txStyles>
    <p:titleStyle>
      <a:lvl1pPr algn="ctr" rtl="0" eaLnBrk="0" fontAlgn="base" hangingPunct="0">
        <a:spcBef>
          <a:spcPct val="0"/>
        </a:spcBef>
        <a:spcAft>
          <a:spcPct val="0"/>
        </a:spcAft>
        <a:defRPr sz="4000" kern="1200">
          <a:solidFill>
            <a:srgbClr val="5EAD16"/>
          </a:solidFill>
          <a:latin typeface="+mj-lt"/>
          <a:ea typeface="+mj-ea"/>
          <a:cs typeface="Adobe Arabic" pitchFamily="18" charset="-78"/>
        </a:defRPr>
      </a:lvl1pPr>
      <a:lvl2pPr algn="ctr" rtl="0" eaLnBrk="0" fontAlgn="base" hangingPunct="0">
        <a:spcBef>
          <a:spcPct val="0"/>
        </a:spcBef>
        <a:spcAft>
          <a:spcPct val="0"/>
        </a:spcAft>
        <a:defRPr sz="4000">
          <a:solidFill>
            <a:srgbClr val="5EAD16"/>
          </a:solidFill>
          <a:latin typeface="Calibri" pitchFamily="34" charset="0"/>
          <a:cs typeface="Adobe Arabic" pitchFamily="18" charset="-78"/>
        </a:defRPr>
      </a:lvl2pPr>
      <a:lvl3pPr algn="ctr" rtl="0" eaLnBrk="0" fontAlgn="base" hangingPunct="0">
        <a:spcBef>
          <a:spcPct val="0"/>
        </a:spcBef>
        <a:spcAft>
          <a:spcPct val="0"/>
        </a:spcAft>
        <a:defRPr sz="4000">
          <a:solidFill>
            <a:srgbClr val="5EAD16"/>
          </a:solidFill>
          <a:latin typeface="Calibri" pitchFamily="34" charset="0"/>
          <a:cs typeface="Adobe Arabic" pitchFamily="18" charset="-78"/>
        </a:defRPr>
      </a:lvl3pPr>
      <a:lvl4pPr algn="ctr" rtl="0" eaLnBrk="0" fontAlgn="base" hangingPunct="0">
        <a:spcBef>
          <a:spcPct val="0"/>
        </a:spcBef>
        <a:spcAft>
          <a:spcPct val="0"/>
        </a:spcAft>
        <a:defRPr sz="4000">
          <a:solidFill>
            <a:srgbClr val="5EAD16"/>
          </a:solidFill>
          <a:latin typeface="Calibri" pitchFamily="34" charset="0"/>
          <a:cs typeface="Adobe Arabic" pitchFamily="18" charset="-78"/>
        </a:defRPr>
      </a:lvl4pPr>
      <a:lvl5pPr algn="ctr" rtl="0" eaLnBrk="0" fontAlgn="base" hangingPunct="0">
        <a:spcBef>
          <a:spcPct val="0"/>
        </a:spcBef>
        <a:spcAft>
          <a:spcPct val="0"/>
        </a:spcAft>
        <a:defRPr sz="4000">
          <a:solidFill>
            <a:srgbClr val="5EAD16"/>
          </a:solidFill>
          <a:latin typeface="Calibri" pitchFamily="34" charset="0"/>
          <a:cs typeface="Adobe Arabic" pitchFamily="18" charset="-78"/>
        </a:defRPr>
      </a:lvl5pPr>
      <a:lvl6pPr marL="457200" algn="ctr" rtl="0" fontAlgn="base">
        <a:spcBef>
          <a:spcPct val="0"/>
        </a:spcBef>
        <a:spcAft>
          <a:spcPct val="0"/>
        </a:spcAft>
        <a:defRPr sz="4000">
          <a:solidFill>
            <a:srgbClr val="5EAD16"/>
          </a:solidFill>
          <a:latin typeface="Calibri" pitchFamily="34" charset="0"/>
          <a:cs typeface="Adobe Arabic" pitchFamily="18" charset="-78"/>
        </a:defRPr>
      </a:lvl6pPr>
      <a:lvl7pPr marL="914400" algn="ctr" rtl="0" fontAlgn="base">
        <a:spcBef>
          <a:spcPct val="0"/>
        </a:spcBef>
        <a:spcAft>
          <a:spcPct val="0"/>
        </a:spcAft>
        <a:defRPr sz="4000">
          <a:solidFill>
            <a:srgbClr val="5EAD16"/>
          </a:solidFill>
          <a:latin typeface="Calibri" pitchFamily="34" charset="0"/>
          <a:cs typeface="Adobe Arabic" pitchFamily="18" charset="-78"/>
        </a:defRPr>
      </a:lvl7pPr>
      <a:lvl8pPr marL="1371600" algn="ctr" rtl="0" fontAlgn="base">
        <a:spcBef>
          <a:spcPct val="0"/>
        </a:spcBef>
        <a:spcAft>
          <a:spcPct val="0"/>
        </a:spcAft>
        <a:defRPr sz="4000">
          <a:solidFill>
            <a:srgbClr val="5EAD16"/>
          </a:solidFill>
          <a:latin typeface="Calibri" pitchFamily="34" charset="0"/>
          <a:cs typeface="Adobe Arabic" pitchFamily="18" charset="-78"/>
        </a:defRPr>
      </a:lvl8pPr>
      <a:lvl9pPr marL="1828800" algn="ctr" rtl="0" fontAlgn="base">
        <a:spcBef>
          <a:spcPct val="0"/>
        </a:spcBef>
        <a:spcAft>
          <a:spcPct val="0"/>
        </a:spcAft>
        <a:defRPr sz="4000">
          <a:solidFill>
            <a:srgbClr val="5EAD16"/>
          </a:solidFill>
          <a:latin typeface="Calibri" pitchFamily="34" charset="0"/>
          <a:cs typeface="Adobe Arabic" pitchFamily="18" charset="-7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Adobe Arabic" pitchFamily="18" charset="-7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dobe Arabic" pitchFamily="18" charset="-7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dobe Arabic" pitchFamily="18" charset="-7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dobe Arabic" pitchFamily="18" charset="-78"/>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PowerPoint_Slide1.sldx"/><Relationship Id="rId5" Type="http://schemas.openxmlformats.org/officeDocument/2006/relationships/oleObject" Target="../embeddings/oleObject1.bin"/><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ctrTitle"/>
          </p:nvPr>
        </p:nvSpPr>
        <p:spPr>
          <a:xfrm>
            <a:off x="720436" y="2740429"/>
            <a:ext cx="6019800" cy="4114800"/>
          </a:xfrm>
        </p:spPr>
        <p:txBody>
          <a:bodyPr anchor="t"/>
          <a:lstStyle/>
          <a:p>
            <a:pPr eaLnBrk="1" hangingPunct="1"/>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 </a:t>
            </a:r>
            <a:r>
              <a:rPr lang="en-US" sz="2400" b="1" dirty="0">
                <a:solidFill>
                  <a:schemeClr val="tx1"/>
                </a:solidFill>
              </a:rPr>
              <a:t/>
            </a:r>
            <a:br>
              <a:rPr lang="en-US" sz="2400" b="1" dirty="0">
                <a:solidFill>
                  <a:schemeClr val="tx1"/>
                </a:solidFill>
              </a:rPr>
            </a:br>
            <a:r>
              <a:rPr lang="en-US" sz="3200" b="1" cap="all" dirty="0" smtClean="0">
                <a:solidFill>
                  <a:schemeClr val="tx1"/>
                </a:solidFill>
              </a:rPr>
              <a:t>REVIEWING TLI ROUTINES </a:t>
            </a:r>
            <a:br>
              <a:rPr lang="en-US" sz="3200" b="1" cap="all" dirty="0" smtClean="0">
                <a:solidFill>
                  <a:schemeClr val="tx1"/>
                </a:solidFill>
              </a:rPr>
            </a:br>
            <a:r>
              <a:rPr lang="en-US" sz="3200" b="1" cap="all" dirty="0" smtClean="0">
                <a:solidFill>
                  <a:schemeClr val="tx1"/>
                </a:solidFill>
              </a:rPr>
              <a:t>&amp; STRATEGIES 2014</a:t>
            </a:r>
            <a:br>
              <a:rPr lang="en-US" sz="3200" b="1" cap="all" dirty="0" smtClean="0">
                <a:solidFill>
                  <a:schemeClr val="tx1"/>
                </a:solidFill>
              </a:rPr>
            </a:br>
            <a:r>
              <a:rPr lang="en-US" sz="2800" b="1" dirty="0"/>
              <a:t/>
            </a:r>
            <a:br>
              <a:rPr lang="en-US" sz="2800" b="1" dirty="0"/>
            </a:br>
            <a:r>
              <a:rPr lang="en-US" sz="2800" b="1" i="1" dirty="0" smtClean="0">
                <a:solidFill>
                  <a:schemeClr val="tx1"/>
                </a:solidFill>
              </a:rPr>
              <a:t>Elementary Grades 1 - 5</a:t>
            </a:r>
            <a:r>
              <a:rPr lang="en-US" sz="2800" b="1" dirty="0" smtClean="0">
                <a:solidFill>
                  <a:schemeClr val="tx1"/>
                </a:solidFill>
              </a:rPr>
              <a:t/>
            </a:r>
            <a:br>
              <a:rPr lang="en-US" sz="2800" b="1" dirty="0" smtClean="0">
                <a:solidFill>
                  <a:schemeClr val="tx1"/>
                </a:solidFill>
              </a:rPr>
            </a:br>
            <a:r>
              <a:rPr lang="en-US" sz="2800" b="1" dirty="0">
                <a:solidFill>
                  <a:srgbClr val="009900"/>
                </a:solidFill>
              </a:rPr>
              <a:t/>
            </a:r>
            <a:br>
              <a:rPr lang="en-US" sz="2800" b="1" dirty="0">
                <a:solidFill>
                  <a:srgbClr val="009900"/>
                </a:solidFill>
              </a:rPr>
            </a:br>
            <a:r>
              <a:rPr lang="en-US" sz="1800" b="1" dirty="0" smtClean="0"/>
              <a:t> </a:t>
            </a:r>
            <a:r>
              <a:rPr lang="en-US" sz="1800" b="1" i="1" dirty="0" smtClean="0"/>
              <a:t>Presented by TLI Teacher Specialists: </a:t>
            </a:r>
            <a:br>
              <a:rPr lang="en-US" sz="1800" b="1" i="1" dirty="0" smtClean="0"/>
            </a:br>
            <a:r>
              <a:rPr lang="en-US" sz="1800" b="1" i="1" dirty="0" smtClean="0"/>
              <a:t>Bertha Elizondo, Martha Galvan, Judith Gavito, </a:t>
            </a:r>
            <a:br>
              <a:rPr lang="en-US" sz="1800" b="1" i="1" dirty="0" smtClean="0"/>
            </a:br>
            <a:r>
              <a:rPr lang="en-US" sz="1800" b="1" i="1" dirty="0" smtClean="0"/>
              <a:t>Cristina Tijerina , Maire Vera, &amp; Leonila Garcia</a:t>
            </a:r>
            <a:r>
              <a:rPr lang="en-US" sz="1800" b="1" dirty="0" smtClean="0">
                <a:solidFill>
                  <a:srgbClr val="009900"/>
                </a:solidFill>
              </a:rPr>
              <a:t/>
            </a:r>
            <a:br>
              <a:rPr lang="en-US" sz="1800" b="1" dirty="0" smtClean="0">
                <a:solidFill>
                  <a:srgbClr val="009900"/>
                </a:solidFill>
              </a:rPr>
            </a:br>
            <a:r>
              <a:rPr lang="en-US" sz="1800" b="1" dirty="0" smtClean="0">
                <a:solidFill>
                  <a:srgbClr val="009900"/>
                </a:solidFill>
              </a:rPr>
              <a:t/>
            </a:r>
            <a:br>
              <a:rPr lang="en-US" sz="1800" b="1" dirty="0" smtClean="0">
                <a:solidFill>
                  <a:srgbClr val="009900"/>
                </a:solidFill>
              </a:rPr>
            </a:br>
            <a:endParaRPr lang="en-US" sz="1800" b="1" dirty="0" smtClean="0">
              <a:solidFill>
                <a:srgbClr val="37D52B"/>
              </a:solidFill>
            </a:endParaRPr>
          </a:p>
        </p:txBody>
      </p:sp>
      <p:pic>
        <p:nvPicPr>
          <p:cNvPr id="9220" name="Picture 3" descr="UTH_2c+uthsch_vert_sml.jpg"/>
          <p:cNvPicPr>
            <a:picLocks noChangeAspect="1" noChangeArrowheads="1"/>
          </p:cNvPicPr>
          <p:nvPr/>
        </p:nvPicPr>
        <p:blipFill>
          <a:blip r:embed="rId3" cstate="print"/>
          <a:srcRect/>
          <a:stretch>
            <a:fillRect/>
          </a:stretch>
        </p:blipFill>
        <p:spPr bwMode="auto">
          <a:xfrm>
            <a:off x="193155" y="6071928"/>
            <a:ext cx="901700" cy="552450"/>
          </a:xfrm>
          <a:prstGeom prst="rect">
            <a:avLst/>
          </a:prstGeom>
          <a:noFill/>
          <a:ln w="9525">
            <a:noFill/>
            <a:miter lim="800000"/>
            <a:headEnd/>
            <a:tailEnd/>
          </a:ln>
        </p:spPr>
      </p:pic>
      <p:pic>
        <p:nvPicPr>
          <p:cNvPr id="5" name="Picture 2" descr="C:\Users\mvera\AppData\Local\Microsoft\Windows\Temporary Internet Files\Content.IE5\ZNUL5YRQ\MP9004466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352800"/>
            <a:ext cx="2057400" cy="2269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Grp="1" noChangeAspect="1" noChangeArrowheads="1"/>
          </p:cNvPicPr>
          <p:nvPr>
            <p:ph idx="1"/>
          </p:nvPr>
        </p:nvPicPr>
        <p:blipFill>
          <a:blip r:embed="rId3" cstate="print">
            <a:duotone>
              <a:prstClr val="black"/>
              <a:srgbClr val="FFCCFF">
                <a:tint val="45000"/>
                <a:satMod val="400000"/>
              </a:srgbClr>
            </a:duotone>
            <a:extLst/>
          </a:blip>
          <a:srcRect/>
          <a:stretch>
            <a:fillRect/>
          </a:stretch>
        </p:blipFill>
        <p:spPr>
          <a:xfrm>
            <a:off x="2590800" y="1752599"/>
            <a:ext cx="3505199" cy="4419601"/>
          </a:xfrm>
          <a:ln>
            <a:solidFill>
              <a:schemeClr val="tx1"/>
            </a:solidFill>
          </a:ln>
          <a:effectLst>
            <a:outerShdw blurRad="292100" dist="139700" dir="2700000" algn="tl" rotWithShape="0">
              <a:srgbClr val="333333">
                <a:alpha val="65000"/>
              </a:srgbClr>
            </a:outerShdw>
          </a:effectLst>
        </p:spPr>
      </p:pic>
      <p:sp>
        <p:nvSpPr>
          <p:cNvPr id="7173" name="TextBox 6"/>
          <p:cNvSpPr txBox="1">
            <a:spLocks noChangeArrowheads="1"/>
          </p:cNvSpPr>
          <p:nvPr/>
        </p:nvSpPr>
        <p:spPr bwMode="auto">
          <a:xfrm>
            <a:off x="3276600" y="3167063"/>
            <a:ext cx="2018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Read Aloud Everyday</a:t>
            </a:r>
          </a:p>
        </p:txBody>
      </p:sp>
      <p:sp>
        <p:nvSpPr>
          <p:cNvPr id="7174" name="TextBox 8"/>
          <p:cNvSpPr txBox="1">
            <a:spLocks noChangeArrowheads="1"/>
          </p:cNvSpPr>
          <p:nvPr/>
        </p:nvSpPr>
        <p:spPr bwMode="auto">
          <a:xfrm>
            <a:off x="3276600" y="3700462"/>
            <a:ext cx="1918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Share Your Thinking</a:t>
            </a:r>
          </a:p>
        </p:txBody>
      </p:sp>
      <p:sp>
        <p:nvSpPr>
          <p:cNvPr id="7175" name="TextBox 9"/>
          <p:cNvSpPr txBox="1">
            <a:spLocks noChangeArrowheads="1"/>
          </p:cNvSpPr>
          <p:nvPr/>
        </p:nvSpPr>
        <p:spPr bwMode="auto">
          <a:xfrm>
            <a:off x="3352006" y="4267200"/>
            <a:ext cx="2025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Make it Interactive</a:t>
            </a:r>
          </a:p>
        </p:txBody>
      </p:sp>
      <p:sp>
        <p:nvSpPr>
          <p:cNvPr id="7176" name="TextBox 10"/>
          <p:cNvSpPr txBox="1">
            <a:spLocks noChangeArrowheads="1"/>
          </p:cNvSpPr>
          <p:nvPr/>
        </p:nvSpPr>
        <p:spPr bwMode="auto">
          <a:xfrm>
            <a:off x="3331369" y="4791075"/>
            <a:ext cx="16332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Build Vocabulary</a:t>
            </a:r>
          </a:p>
        </p:txBody>
      </p:sp>
      <p:sp>
        <p:nvSpPr>
          <p:cNvPr id="10" name="Title 1"/>
          <p:cNvSpPr>
            <a:spLocks noGrp="1"/>
          </p:cNvSpPr>
          <p:nvPr>
            <p:ph type="title"/>
          </p:nvPr>
        </p:nvSpPr>
        <p:spPr>
          <a:xfrm>
            <a:off x="457200" y="838200"/>
            <a:ext cx="8229600" cy="768350"/>
          </a:xfrm>
        </p:spPr>
        <p:txBody>
          <a:bodyPr/>
          <a:lstStyle/>
          <a:p>
            <a:r>
              <a:rPr lang="en-US" dirty="0" smtClean="0"/>
              <a:t/>
            </a:r>
            <a:br>
              <a:rPr lang="en-US" dirty="0" smtClean="0"/>
            </a:br>
            <a:r>
              <a:rPr lang="en-US" b="1" dirty="0" smtClean="0"/>
              <a:t>Listening Comprehension  (PK – 2</a:t>
            </a:r>
            <a:r>
              <a:rPr lang="en-US" b="1" baseline="30000" dirty="0" smtClean="0"/>
              <a:t>nd</a:t>
            </a:r>
            <a:r>
              <a:rPr lang="en-US" b="1" dirty="0" smtClean="0"/>
              <a:t>)</a:t>
            </a:r>
            <a:r>
              <a:rPr lang="en-US" dirty="0" smtClean="0"/>
              <a:t/>
            </a:r>
            <a:br>
              <a:rPr lang="en-US" dirty="0" smtClean="0"/>
            </a:br>
            <a:endParaRPr lang="en-US" dirty="0" smtClean="0"/>
          </a:p>
        </p:txBody>
      </p:sp>
      <p:sp>
        <p:nvSpPr>
          <p:cNvPr id="2" name="Slide Number Placeholder 1"/>
          <p:cNvSpPr>
            <a:spLocks noGrp="1"/>
          </p:cNvSpPr>
          <p:nvPr>
            <p:ph type="sldNum" sz="quarter" idx="10"/>
          </p:nvPr>
        </p:nvSpPr>
        <p:spPr/>
        <p:txBody>
          <a:bodyPr/>
          <a:lstStyle/>
          <a:p>
            <a:pPr>
              <a:defRPr/>
            </a:pPr>
            <a:fld id="{47BD07F8-A3B2-42B8-A183-FF77F6F55A50}" type="slidenum">
              <a:rPr lang="en-US" smtClean="0"/>
              <a:pPr>
                <a:defRPr/>
              </a:pPr>
              <a:t>10</a:t>
            </a:fld>
            <a:endParaRPr lang="en-US" dirty="0"/>
          </a:p>
        </p:txBody>
      </p:sp>
      <p:sp>
        <p:nvSpPr>
          <p:cNvPr id="4" name="Footer Placeholder 3"/>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11" name="Picture 10"/>
          <p:cNvPicPr/>
          <p:nvPr/>
        </p:nvPicPr>
        <p:blipFill>
          <a:blip r:embed="rId4" cstate="print"/>
          <a:srcRect l="12860" t="16585" r="47527" b="6341"/>
          <a:stretch>
            <a:fillRect/>
          </a:stretch>
        </p:blipFill>
        <p:spPr bwMode="auto">
          <a:xfrm>
            <a:off x="6781800" y="2133600"/>
            <a:ext cx="1524000" cy="2590800"/>
          </a:xfrm>
          <a:prstGeom prst="rect">
            <a:avLst/>
          </a:prstGeom>
          <a:noFill/>
          <a:ln w="19050">
            <a:solidFill>
              <a:srgbClr val="0070C0"/>
            </a:solidFill>
            <a:miter lim="800000"/>
            <a:headEnd/>
            <a:tailEnd/>
          </a:ln>
        </p:spPr>
      </p:pic>
    </p:spTree>
    <p:extLst>
      <p:ext uri="{BB962C8B-B14F-4D97-AF65-F5344CB8AC3E}">
        <p14:creationId xmlns:p14="http://schemas.microsoft.com/office/powerpoint/2010/main" val="134548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914400"/>
            <a:ext cx="9144000" cy="838200"/>
          </a:xfrm>
        </p:spPr>
        <p:txBody>
          <a:bodyPr lIns="91431" tIns="45715" rIns="91431" bIns="45715" rtlCol="0" anchor="t">
            <a:normAutofit/>
          </a:bodyPr>
          <a:lstStyle/>
          <a:p>
            <a:pPr eaLnBrk="1" fontAlgn="auto" hangingPunct="1">
              <a:spcAft>
                <a:spcPts val="0"/>
              </a:spcAft>
              <a:defRPr/>
            </a:pPr>
            <a:r>
              <a:rPr lang="en-US" b="1" dirty="0" smtClean="0">
                <a:effectLst>
                  <a:outerShdw blurRad="38100" dist="38100" dir="2700000" algn="tl">
                    <a:srgbClr val="C0C0C0"/>
                  </a:outerShdw>
                </a:effectLst>
              </a:rPr>
              <a:t> </a:t>
            </a:r>
            <a:r>
              <a:rPr lang="en-US" b="1" dirty="0"/>
              <a:t>Why Focus on Listening Comprehension?</a:t>
            </a:r>
            <a:endParaRPr b="1" dirty="0"/>
          </a:p>
        </p:txBody>
      </p:sp>
      <p:sp>
        <p:nvSpPr>
          <p:cNvPr id="13315" name="Rectangle 3"/>
          <p:cNvSpPr>
            <a:spLocks noGrp="1" noChangeArrowheads="1"/>
          </p:cNvSpPr>
          <p:nvPr>
            <p:ph idx="1"/>
          </p:nvPr>
        </p:nvSpPr>
        <p:spPr>
          <a:xfrm>
            <a:off x="533400" y="1752600"/>
            <a:ext cx="8001000" cy="4521200"/>
          </a:xfrm>
        </p:spPr>
        <p:txBody>
          <a:bodyPr lIns="91431" tIns="45715" rIns="91431" bIns="45715" rtlCol="0">
            <a:noAutofit/>
          </a:bodyPr>
          <a:lstStyle/>
          <a:p>
            <a:pPr marL="327025" lvl="1" indent="-327025" eaLnBrk="1" fontAlgn="auto" hangingPunct="1">
              <a:lnSpc>
                <a:spcPct val="120000"/>
              </a:lnSpc>
              <a:spcBef>
                <a:spcPts val="0"/>
              </a:spcBef>
              <a:spcAft>
                <a:spcPts val="0"/>
              </a:spcAft>
              <a:buFont typeface="Arial" charset="0"/>
              <a:buNone/>
              <a:defRPr/>
            </a:pPr>
            <a:r>
              <a:rPr lang="en-US" sz="2200" b="1" dirty="0" smtClean="0"/>
              <a:t>        Reading aloud helps students to:</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realize that reading is pleasurable</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make connections between words and how they sound</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learn concepts about print</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expand vocabulary</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learn about people, places, and things they haven’t experienced firsthand </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understand the reading process </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hear what smooth, phrased reading sounds like</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develop an understanding of various text structures</a:t>
            </a:r>
          </a:p>
          <a:p>
            <a:pPr marL="631825" lvl="1" indent="-303213" eaLnBrk="1" fontAlgn="auto" hangingPunct="1">
              <a:lnSpc>
                <a:spcPct val="120000"/>
              </a:lnSpc>
              <a:spcBef>
                <a:spcPts val="0"/>
              </a:spcBef>
              <a:spcAft>
                <a:spcPts val="0"/>
              </a:spcAft>
              <a:buFont typeface="Arial" pitchFamily="34" charset="0"/>
              <a:buChar char="•"/>
              <a:defRPr/>
            </a:pPr>
            <a:r>
              <a:rPr lang="en-US" sz="2200" dirty="0" smtClean="0"/>
              <a:t>learn comprehension strategies that good readers use</a:t>
            </a:r>
            <a:endParaRPr lang="en-US" sz="2200" dirty="0"/>
          </a:p>
        </p:txBody>
      </p:sp>
      <p:sp>
        <p:nvSpPr>
          <p:cNvPr id="2" name="Footer Placeholder 1"/>
          <p:cNvSpPr>
            <a:spLocks noGrp="1"/>
          </p:cNvSpPr>
          <p:nvPr>
            <p:ph type="ftr" sz="quarter" idx="10"/>
          </p:nvPr>
        </p:nvSpPr>
        <p:spPr/>
        <p:txBody>
          <a:bodyPr/>
          <a:lstStyle/>
          <a:p>
            <a:pPr>
              <a:defRPr/>
            </a:pPr>
            <a:r>
              <a:rPr lang="en-US" dirty="0" smtClean="0"/>
              <a:t>© 2013 Texas Education Agency / The University of Texas System</a:t>
            </a:r>
            <a:endParaRPr lang="en-US" dirty="0"/>
          </a:p>
        </p:txBody>
      </p:sp>
      <p:sp>
        <p:nvSpPr>
          <p:cNvPr id="3" name="Slide Number Placeholder 2"/>
          <p:cNvSpPr>
            <a:spLocks noGrp="1"/>
          </p:cNvSpPr>
          <p:nvPr>
            <p:ph type="sldNum" sz="quarter" idx="11"/>
          </p:nvPr>
        </p:nvSpPr>
        <p:spPr/>
        <p:txBody>
          <a:bodyPr/>
          <a:lstStyle/>
          <a:p>
            <a:pPr>
              <a:defRPr/>
            </a:pPr>
            <a:fld id="{6EB7AA98-E4A1-48D8-B757-9A8CFE2066E1}" type="slidenum">
              <a:rPr smtClean="0"/>
              <a:pPr>
                <a:defRPr/>
              </a:pPr>
              <a:t>11</a:t>
            </a:fld>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875" y="762000"/>
            <a:ext cx="9144000" cy="1143000"/>
          </a:xfrm>
        </p:spPr>
        <p:txBody>
          <a:bodyPr lIns="91431" tIns="45715" rIns="91431" bIns="45715" anchor="t"/>
          <a:lstStyle/>
          <a:p>
            <a:pPr eaLnBrk="1" hangingPunct="1"/>
            <a:r>
              <a:rPr lang="en-US" b="1" dirty="0" smtClean="0"/>
              <a:t>Rich Explanations of Vocabulary Words</a:t>
            </a:r>
          </a:p>
        </p:txBody>
      </p:sp>
      <p:sp>
        <p:nvSpPr>
          <p:cNvPr id="37891" name="Rectangle 3"/>
          <p:cNvSpPr>
            <a:spLocks noGrp="1" noChangeArrowheads="1"/>
          </p:cNvSpPr>
          <p:nvPr>
            <p:ph idx="1"/>
          </p:nvPr>
        </p:nvSpPr>
        <p:spPr>
          <a:xfrm>
            <a:off x="304800" y="1600200"/>
            <a:ext cx="4114800" cy="3581400"/>
          </a:xfrm>
        </p:spPr>
        <p:txBody>
          <a:bodyPr lIns="91431" tIns="45715" rIns="91431" bIns="45715" rtlCol="0">
            <a:normAutofit fontScale="92500"/>
          </a:bodyPr>
          <a:lstStyle/>
          <a:p>
            <a:pPr marL="392113" lvl="1" indent="-392113" eaLnBrk="1" fontAlgn="auto" hangingPunct="1">
              <a:spcAft>
                <a:spcPts val="0"/>
              </a:spcAft>
              <a:buClr>
                <a:schemeClr val="tx1"/>
              </a:buClr>
              <a:buFont typeface="Arial" charset="0"/>
              <a:buChar char="•"/>
              <a:defRPr/>
            </a:pPr>
            <a:r>
              <a:rPr lang="en-US" sz="2400" dirty="0" smtClean="0"/>
              <a:t>Point to the illustration</a:t>
            </a:r>
          </a:p>
          <a:p>
            <a:pPr marL="392113" lvl="1" indent="-392113" eaLnBrk="1" fontAlgn="auto" hangingPunct="1">
              <a:spcBef>
                <a:spcPct val="0"/>
              </a:spcBef>
              <a:spcAft>
                <a:spcPts val="0"/>
              </a:spcAft>
              <a:buClr>
                <a:schemeClr val="tx1"/>
              </a:buClr>
              <a:buFont typeface="Arial" charset="0"/>
              <a:buChar char="•"/>
              <a:defRPr/>
            </a:pPr>
            <a:r>
              <a:rPr lang="en-US" sz="2400" dirty="0" smtClean="0"/>
              <a:t>Provide a definition using language that students understand</a:t>
            </a:r>
          </a:p>
          <a:p>
            <a:pPr marL="392113" lvl="1" indent="-392113" eaLnBrk="1" fontAlgn="auto" hangingPunct="1">
              <a:spcAft>
                <a:spcPts val="0"/>
              </a:spcAft>
              <a:buClr>
                <a:schemeClr val="tx1"/>
              </a:buClr>
              <a:buFont typeface="Arial" charset="0"/>
              <a:buChar char="•"/>
              <a:defRPr/>
            </a:pPr>
            <a:r>
              <a:rPr lang="en-US" sz="2400" dirty="0" smtClean="0"/>
              <a:t>Use a synonym</a:t>
            </a:r>
          </a:p>
          <a:p>
            <a:pPr marL="392113" lvl="1" indent="-392113" eaLnBrk="1" fontAlgn="auto" hangingPunct="1">
              <a:spcAft>
                <a:spcPts val="0"/>
              </a:spcAft>
              <a:buClr>
                <a:schemeClr val="tx1"/>
              </a:buClr>
              <a:buFont typeface="Arial" charset="0"/>
              <a:buChar char="•"/>
              <a:defRPr/>
            </a:pPr>
            <a:r>
              <a:rPr lang="en-US" sz="2400" dirty="0" smtClean="0"/>
              <a:t>Use a gesture or tone of voice</a:t>
            </a:r>
          </a:p>
          <a:p>
            <a:pPr marL="392113" lvl="1" indent="-392113" eaLnBrk="1" fontAlgn="auto" hangingPunct="1">
              <a:spcAft>
                <a:spcPts val="0"/>
              </a:spcAft>
              <a:buClr>
                <a:schemeClr val="tx1"/>
              </a:buClr>
              <a:buFont typeface="Arial" charset="0"/>
              <a:buChar char="•"/>
              <a:defRPr/>
            </a:pPr>
            <a:r>
              <a:rPr lang="en-US" sz="2400" dirty="0" smtClean="0"/>
              <a:t>Use the word in a new context</a:t>
            </a:r>
          </a:p>
          <a:p>
            <a:pPr marL="392113" lvl="1" indent="-392113" eaLnBrk="1" fontAlgn="auto" hangingPunct="1">
              <a:spcBef>
                <a:spcPct val="0"/>
              </a:spcBef>
              <a:spcAft>
                <a:spcPts val="0"/>
              </a:spcAft>
              <a:buClr>
                <a:schemeClr val="tx1"/>
              </a:buClr>
              <a:buFont typeface="Arial" charset="0"/>
              <a:buChar char="•"/>
              <a:defRPr/>
            </a:pPr>
            <a:r>
              <a:rPr lang="en-US" sz="2400" dirty="0" smtClean="0"/>
              <a:t>Ask students to apply the word to a context they know</a:t>
            </a:r>
          </a:p>
          <a:p>
            <a:pPr marL="1020763" lvl="1" indent="-681038" eaLnBrk="1" fontAlgn="auto" hangingPunct="1">
              <a:spcAft>
                <a:spcPts val="0"/>
              </a:spcAft>
              <a:buClr>
                <a:schemeClr val="tx1"/>
              </a:buClr>
              <a:buFont typeface="Arial" charset="0"/>
              <a:buChar char="•"/>
              <a:defRPr/>
            </a:pPr>
            <a:endParaRPr lang="en-US" sz="1000" dirty="0" smtClean="0"/>
          </a:p>
          <a:p>
            <a:pPr marL="1020763" lvl="1" indent="-681038" eaLnBrk="1" fontAlgn="auto" hangingPunct="1">
              <a:spcAft>
                <a:spcPts val="0"/>
              </a:spcAft>
              <a:buClr>
                <a:schemeClr val="tx1"/>
              </a:buClr>
              <a:buFontTx/>
              <a:buNone/>
              <a:defRPr/>
            </a:pPr>
            <a:endParaRPr lang="en-US" sz="1400" dirty="0" smtClean="0"/>
          </a:p>
        </p:txBody>
      </p:sp>
      <p:sp>
        <p:nvSpPr>
          <p:cNvPr id="19460" name="TextBox 4"/>
          <p:cNvSpPr txBox="1">
            <a:spLocks noChangeArrowheads="1"/>
          </p:cNvSpPr>
          <p:nvPr/>
        </p:nvSpPr>
        <p:spPr bwMode="auto">
          <a:xfrm>
            <a:off x="304800" y="5181600"/>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1020763" indent="-9699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lgn="ctr" eaLnBrk="1" hangingPunct="1">
              <a:buClr>
                <a:schemeClr val="tx1"/>
              </a:buClr>
            </a:pPr>
            <a:r>
              <a:rPr lang="en-US" sz="1200" dirty="0" smtClean="0">
                <a:latin typeface="Calibri" pitchFamily="34" charset="0"/>
              </a:rPr>
              <a:t>(Archer</a:t>
            </a:r>
            <a:r>
              <a:rPr lang="en-US" sz="1200" dirty="0">
                <a:latin typeface="Calibri" pitchFamily="34" charset="0"/>
              </a:rPr>
              <a:t>, 2008; Beck, McKeown &amp; Kucan, 2002;   National Reading Panel Report, </a:t>
            </a:r>
            <a:r>
              <a:rPr lang="en-US" sz="1200" dirty="0" smtClean="0">
                <a:latin typeface="Calibri" pitchFamily="34" charset="0"/>
              </a:rPr>
              <a:t>2000)A</a:t>
            </a: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47BD07F8-A3B2-42B8-A183-FF77F6F55A50}" type="slidenum">
              <a:rPr lang="en-US" smtClean="0"/>
              <a:pPr>
                <a:defRPr/>
              </a:pPr>
              <a:t>12</a:t>
            </a:fld>
            <a:endParaRPr lang="en-US" dirty="0"/>
          </a:p>
        </p:txBody>
      </p:sp>
      <p:sp>
        <p:nvSpPr>
          <p:cNvPr id="6" name="Footer Placeholder 5"/>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7" name="Picture 6"/>
          <p:cNvPicPr/>
          <p:nvPr/>
        </p:nvPicPr>
        <p:blipFill>
          <a:blip r:embed="rId3" cstate="print"/>
          <a:srcRect l="28238" t="16585" r="25933" b="6341"/>
          <a:stretch>
            <a:fillRect/>
          </a:stretch>
        </p:blipFill>
        <p:spPr bwMode="auto">
          <a:xfrm>
            <a:off x="4343400" y="1447800"/>
            <a:ext cx="4648200" cy="49530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18786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47800" y="838200"/>
            <a:ext cx="8229600" cy="768350"/>
          </a:xfrm>
        </p:spPr>
        <p:txBody>
          <a:bodyPr/>
          <a:lstStyle/>
          <a:p>
            <a:r>
              <a:rPr lang="en-US" dirty="0" smtClean="0"/>
              <a:t/>
            </a:r>
            <a:br>
              <a:rPr lang="en-US" dirty="0" smtClean="0"/>
            </a:br>
            <a:r>
              <a:rPr lang="en-US" b="1" dirty="0" smtClean="0"/>
              <a:t>Fluency  (PK – 2</a:t>
            </a:r>
            <a:r>
              <a:rPr lang="en-US" b="1" baseline="30000" dirty="0" smtClean="0"/>
              <a:t>nd</a:t>
            </a:r>
            <a:r>
              <a:rPr lang="en-US" b="1" dirty="0" smtClean="0"/>
              <a:t>)</a:t>
            </a: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fld id="{24AA7B0A-6E18-467E-9AD2-6FFC836EA5AA}" type="slidenum">
              <a:rPr/>
              <a:pPr>
                <a:defRPr/>
              </a:pPr>
              <a:t>13</a:t>
            </a:fld>
            <a:endParaRPr dirty="0"/>
          </a:p>
        </p:txBody>
      </p:sp>
      <p:pic>
        <p:nvPicPr>
          <p:cNvPr id="4102" name="Picture 6"/>
          <p:cNvPicPr>
            <a:picLocks noChangeAspect="1" noChangeArrowheads="1"/>
          </p:cNvPicPr>
          <p:nvPr/>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b="18569"/>
          <a:stretch/>
        </p:blipFill>
        <p:spPr bwMode="auto">
          <a:xfrm>
            <a:off x="2590800" y="1676760"/>
            <a:ext cx="3886200" cy="464975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ext Box 2"/>
          <p:cNvSpPr txBox="1">
            <a:spLocks noChangeArrowheads="1"/>
          </p:cNvSpPr>
          <p:nvPr/>
        </p:nvSpPr>
        <p:spPr bwMode="auto">
          <a:xfrm>
            <a:off x="3429000" y="3733800"/>
            <a:ext cx="2279650" cy="523220"/>
          </a:xfrm>
          <a:prstGeom prst="rect">
            <a:avLst/>
          </a:prstGeom>
          <a:noFill/>
          <a:ln w="9525">
            <a:noFill/>
            <a:miter lim="800000"/>
            <a:headEnd/>
            <a:tailEnd/>
          </a:ln>
        </p:spPr>
        <p:txBody>
          <a:bodyPr wrap="square">
            <a:spAutoFit/>
          </a:bodyPr>
          <a:lstStyle/>
          <a:p>
            <a:r>
              <a:rPr lang="en-US" sz="1400" b="1" dirty="0">
                <a:solidFill>
                  <a:schemeClr val="tx1"/>
                </a:solidFill>
                <a:latin typeface="Arial" charset="0"/>
                <a:ea typeface="Calibri" pitchFamily="34" charset="0"/>
                <a:cs typeface="Arial" charset="0"/>
              </a:rPr>
              <a:t>Fluency= Accuracy, </a:t>
            </a:r>
            <a:endParaRPr lang="en-US" sz="1400" b="1" dirty="0" smtClean="0">
              <a:solidFill>
                <a:schemeClr val="tx1"/>
              </a:solidFill>
              <a:latin typeface="Arial" charset="0"/>
              <a:ea typeface="Calibri" pitchFamily="34" charset="0"/>
              <a:cs typeface="Arial" charset="0"/>
            </a:endParaRPr>
          </a:p>
          <a:p>
            <a:r>
              <a:rPr lang="en-US" sz="1400" b="1" dirty="0" smtClean="0">
                <a:solidFill>
                  <a:schemeClr val="tx1"/>
                </a:solidFill>
                <a:latin typeface="Arial" charset="0"/>
                <a:ea typeface="Calibri" pitchFamily="34" charset="0"/>
                <a:cs typeface="Arial" charset="0"/>
              </a:rPr>
              <a:t>Rate &amp; </a:t>
            </a:r>
            <a:r>
              <a:rPr lang="en-US" sz="1400" b="1" dirty="0">
                <a:solidFill>
                  <a:schemeClr val="tx1"/>
                </a:solidFill>
                <a:latin typeface="Arial" charset="0"/>
                <a:ea typeface="Calibri" pitchFamily="34" charset="0"/>
                <a:cs typeface="Arial" charset="0"/>
              </a:rPr>
              <a:t>Prosody</a:t>
            </a:r>
          </a:p>
        </p:txBody>
      </p:sp>
      <p:sp>
        <p:nvSpPr>
          <p:cNvPr id="7" name="Text Box 2"/>
          <p:cNvSpPr txBox="1">
            <a:spLocks noChangeArrowheads="1"/>
          </p:cNvSpPr>
          <p:nvPr/>
        </p:nvSpPr>
        <p:spPr bwMode="auto">
          <a:xfrm>
            <a:off x="3429000" y="4419600"/>
            <a:ext cx="2209800" cy="307975"/>
          </a:xfrm>
          <a:prstGeom prst="rect">
            <a:avLst/>
          </a:prstGeom>
          <a:noFill/>
          <a:ln w="9525">
            <a:noFill/>
            <a:miter lim="800000"/>
            <a:headEnd/>
            <a:tailEnd/>
          </a:ln>
        </p:spPr>
        <p:txBody>
          <a:bodyPr wrap="square">
            <a:spAutoFit/>
          </a:bodyPr>
          <a:lstStyle/>
          <a:p>
            <a:r>
              <a:rPr lang="en-US" sz="1400" b="1" dirty="0">
                <a:solidFill>
                  <a:schemeClr val="tx1"/>
                </a:solidFill>
                <a:latin typeface="Arial" charset="0"/>
                <a:ea typeface="Calibri" pitchFamily="34" charset="0"/>
                <a:cs typeface="Arial" charset="0"/>
              </a:rPr>
              <a:t>Model fluent reading </a:t>
            </a:r>
            <a:endParaRPr lang="en-US" sz="1200" b="1" dirty="0">
              <a:solidFill>
                <a:schemeClr val="tx1"/>
              </a:solidFill>
              <a:latin typeface="Arial" charset="0"/>
              <a:ea typeface="Calibri" pitchFamily="34" charset="0"/>
              <a:cs typeface="Arial" charset="0"/>
            </a:endParaRPr>
          </a:p>
        </p:txBody>
      </p:sp>
      <p:sp>
        <p:nvSpPr>
          <p:cNvPr id="6" name="Text Box 2"/>
          <p:cNvSpPr txBox="1">
            <a:spLocks noChangeArrowheads="1"/>
          </p:cNvSpPr>
          <p:nvPr/>
        </p:nvSpPr>
        <p:spPr bwMode="auto">
          <a:xfrm>
            <a:off x="3429000" y="5181600"/>
            <a:ext cx="2057400" cy="523220"/>
          </a:xfrm>
          <a:prstGeom prst="rect">
            <a:avLst/>
          </a:prstGeom>
          <a:noFill/>
          <a:ln w="9525">
            <a:noFill/>
            <a:miter lim="800000"/>
            <a:headEnd/>
            <a:tailEnd/>
          </a:ln>
        </p:spPr>
        <p:txBody>
          <a:bodyPr wrap="square" anchor="b">
            <a:spAutoFit/>
          </a:bodyPr>
          <a:lstStyle/>
          <a:p>
            <a:r>
              <a:rPr lang="en-US" sz="1400" b="1" dirty="0">
                <a:solidFill>
                  <a:schemeClr val="tx1"/>
                </a:solidFill>
                <a:latin typeface="Arial" charset="0"/>
                <a:ea typeface="Calibri" pitchFamily="34" charset="0"/>
                <a:cs typeface="Arial" charset="0"/>
              </a:rPr>
              <a:t>Opportunities for oral reading practice</a:t>
            </a:r>
          </a:p>
        </p:txBody>
      </p:sp>
      <p:sp>
        <p:nvSpPr>
          <p:cNvPr id="3" name="Footer Placeholder 2"/>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9" name="Picture 8"/>
          <p:cNvPicPr/>
          <p:nvPr/>
        </p:nvPicPr>
        <p:blipFill>
          <a:blip r:embed="rId4" cstate="print"/>
          <a:srcRect l="35927" t="30732" r="32952" b="15610"/>
          <a:stretch>
            <a:fillRect/>
          </a:stretch>
        </p:blipFill>
        <p:spPr bwMode="auto">
          <a:xfrm>
            <a:off x="6781800" y="1143000"/>
            <a:ext cx="1905000" cy="2362200"/>
          </a:xfrm>
          <a:prstGeom prst="rect">
            <a:avLst/>
          </a:prstGeom>
          <a:noFill/>
          <a:ln w="12700">
            <a:solidFill>
              <a:schemeClr val="tx1"/>
            </a:solidFill>
            <a:miter lim="800000"/>
            <a:headEnd/>
            <a:tailEnd/>
          </a:ln>
        </p:spPr>
      </p:pic>
      <p:pic>
        <p:nvPicPr>
          <p:cNvPr id="10" name="Picture 9"/>
          <p:cNvPicPr/>
          <p:nvPr/>
        </p:nvPicPr>
        <p:blipFill>
          <a:blip r:embed="rId5" cstate="print"/>
          <a:srcRect l="35927" t="20976" r="33684" b="26829"/>
          <a:stretch>
            <a:fillRect/>
          </a:stretch>
        </p:blipFill>
        <p:spPr bwMode="auto">
          <a:xfrm>
            <a:off x="6781800" y="3657600"/>
            <a:ext cx="1905000" cy="22098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562B738A-656E-4226-86CB-42ABA17FF5C8}" type="slidenum">
              <a:rPr/>
              <a:pPr fontAlgn="auto">
                <a:spcBef>
                  <a:spcPts val="0"/>
                </a:spcBef>
                <a:spcAft>
                  <a:spcPts val="0"/>
                </a:spcAft>
                <a:defRPr/>
              </a:pPr>
              <a:t>14</a:t>
            </a:fld>
            <a:endParaRPr dirty="0"/>
          </a:p>
        </p:txBody>
      </p:sp>
      <p:sp>
        <p:nvSpPr>
          <p:cNvPr id="44035" name="Content Placeholder 2"/>
          <p:cNvSpPr>
            <a:spLocks noGrp="1"/>
          </p:cNvSpPr>
          <p:nvPr>
            <p:ph idx="4294967295"/>
          </p:nvPr>
        </p:nvSpPr>
        <p:spPr>
          <a:xfrm>
            <a:off x="1295400" y="1981200"/>
            <a:ext cx="6726237" cy="2514599"/>
          </a:xfrm>
        </p:spPr>
        <p:txBody>
          <a:bodyPr/>
          <a:lstStyle/>
          <a:p>
            <a:pPr eaLnBrk="1" hangingPunct="1">
              <a:lnSpc>
                <a:spcPct val="90000"/>
              </a:lnSpc>
              <a:spcBef>
                <a:spcPct val="40000"/>
              </a:spcBef>
              <a:spcAft>
                <a:spcPct val="10000"/>
              </a:spcAft>
              <a:buFont typeface="Wingdings" pitchFamily="2" charset="2"/>
              <a:buChar char="§"/>
            </a:pPr>
            <a:r>
              <a:rPr lang="en-US" sz="2400" dirty="0" smtClean="0"/>
              <a:t>Effectively model fluent reading</a:t>
            </a:r>
          </a:p>
          <a:p>
            <a:pPr eaLnBrk="1" hangingPunct="1">
              <a:lnSpc>
                <a:spcPct val="90000"/>
              </a:lnSpc>
              <a:spcBef>
                <a:spcPct val="40000"/>
              </a:spcBef>
              <a:spcAft>
                <a:spcPct val="10000"/>
              </a:spcAft>
              <a:buFont typeface="Wingdings" pitchFamily="2" charset="2"/>
              <a:buChar char="§"/>
            </a:pPr>
            <a:r>
              <a:rPr lang="en-US" sz="2400" dirty="0" smtClean="0"/>
              <a:t>Provide oral support of student reading through structured oral reading practice</a:t>
            </a:r>
          </a:p>
          <a:p>
            <a:pPr eaLnBrk="1" hangingPunct="1">
              <a:lnSpc>
                <a:spcPct val="90000"/>
              </a:lnSpc>
              <a:spcBef>
                <a:spcPct val="40000"/>
              </a:spcBef>
              <a:spcAft>
                <a:spcPct val="10000"/>
              </a:spcAft>
              <a:buFont typeface="Wingdings" pitchFamily="2" charset="2"/>
              <a:buChar char="§"/>
            </a:pPr>
            <a:r>
              <a:rPr lang="en-US" sz="2400" dirty="0" smtClean="0"/>
              <a:t>Offer multiple opportunities for practice</a:t>
            </a:r>
          </a:p>
          <a:p>
            <a:pPr eaLnBrk="1" hangingPunct="1">
              <a:lnSpc>
                <a:spcPct val="90000"/>
              </a:lnSpc>
              <a:spcBef>
                <a:spcPct val="40000"/>
              </a:spcBef>
              <a:spcAft>
                <a:spcPct val="10000"/>
              </a:spcAft>
              <a:buFont typeface="Wingdings" pitchFamily="2" charset="2"/>
              <a:buChar char="§"/>
            </a:pPr>
            <a:r>
              <a:rPr lang="en-US" sz="2400" dirty="0" smtClean="0"/>
              <a:t>Encourage fluency through phrasing</a:t>
            </a:r>
          </a:p>
          <a:p>
            <a:pPr eaLnBrk="1" hangingPunct="1"/>
            <a:endParaRPr lang="en-US" dirty="0" smtClean="0"/>
          </a:p>
        </p:txBody>
      </p:sp>
      <p:sp>
        <p:nvSpPr>
          <p:cNvPr id="44036" name="Title 1"/>
          <p:cNvSpPr>
            <a:spLocks noGrp="1"/>
          </p:cNvSpPr>
          <p:nvPr>
            <p:ph type="title" idx="4294967295"/>
          </p:nvPr>
        </p:nvSpPr>
        <p:spPr>
          <a:xfrm>
            <a:off x="496888" y="742950"/>
            <a:ext cx="8229600" cy="1139825"/>
          </a:xfrm>
        </p:spPr>
        <p:txBody>
          <a:bodyPr/>
          <a:lstStyle/>
          <a:p>
            <a:pPr eaLnBrk="1" hangingPunct="1"/>
            <a:r>
              <a:rPr lang="en-US" b="1" dirty="0" smtClean="0"/>
              <a:t>Ways to Build Reading Fluency</a:t>
            </a:r>
          </a:p>
        </p:txBody>
      </p:sp>
      <p:sp>
        <p:nvSpPr>
          <p:cNvPr id="8" name="Footer Placeholder 4"/>
          <p:cNvSpPr>
            <a:spLocks noGrp="1"/>
          </p:cNvSpPr>
          <p:nvPr>
            <p:ph type="ftr" sz="quarter" idx="11"/>
          </p:nvPr>
        </p:nvSpPr>
        <p:spPr/>
        <p:txBody>
          <a:bodyPr/>
          <a:lstStyle/>
          <a:p>
            <a:pPr>
              <a:defRPr/>
            </a:pPr>
            <a:r>
              <a:rPr lang="en-US" sz="900" dirty="0"/>
              <a:t>© 2013 Texas Education Agency / The University of Texas System</a:t>
            </a:r>
          </a:p>
        </p:txBody>
      </p:sp>
      <p:pic>
        <p:nvPicPr>
          <p:cNvPr id="7" name="Picture 6" descr="Boys"/>
          <p:cNvPicPr>
            <a:picLocks noChangeAspect="1" noChangeArrowheads="1"/>
          </p:cNvPicPr>
          <p:nvPr/>
        </p:nvPicPr>
        <p:blipFill>
          <a:blip r:embed="rId3" cstate="print"/>
          <a:srcRect/>
          <a:stretch>
            <a:fillRect/>
          </a:stretch>
        </p:blipFill>
        <p:spPr bwMode="auto">
          <a:xfrm>
            <a:off x="1219200" y="4572000"/>
            <a:ext cx="1312494" cy="1478656"/>
          </a:xfrm>
          <a:prstGeom prst="rect">
            <a:avLst/>
          </a:prstGeom>
          <a:noFill/>
          <a:ln w="9525">
            <a:noFill/>
            <a:miter lim="800000"/>
            <a:headEnd/>
            <a:tailEnd/>
          </a:ln>
          <a:effectLst>
            <a:innerShdw blurRad="381000">
              <a:prstClr val="black"/>
            </a:innerShdw>
          </a:effectLst>
        </p:spPr>
      </p:pic>
      <p:pic>
        <p:nvPicPr>
          <p:cNvPr id="9" name="Picture 2"/>
          <p:cNvPicPr>
            <a:picLocks noChangeAspect="1" noChangeArrowheads="1"/>
          </p:cNvPicPr>
          <p:nvPr/>
        </p:nvPicPr>
        <p:blipFill>
          <a:blip r:embed="rId4" cstate="print"/>
          <a:srcRect/>
          <a:stretch>
            <a:fillRect/>
          </a:stretch>
        </p:blipFill>
        <p:spPr bwMode="auto">
          <a:xfrm>
            <a:off x="3733800" y="4571164"/>
            <a:ext cx="1367425" cy="1359925"/>
          </a:xfrm>
          <a:prstGeom prst="rect">
            <a:avLst/>
          </a:prstGeom>
          <a:noFill/>
          <a:ln w="9525">
            <a:noFill/>
            <a:miter lim="800000"/>
            <a:headEnd/>
            <a:tailEnd/>
          </a:ln>
          <a:effectLst>
            <a:innerShdw blurRad="114300">
              <a:prstClr val="black"/>
            </a:innerShdw>
          </a:effectLst>
        </p:spPr>
      </p:pic>
      <p:pic>
        <p:nvPicPr>
          <p:cNvPr id="10" name="Picture 2" descr="C:\Documents and Settings\cgoodrow\Local Settings\Temporary Internet Files\Content.IE5\JI8HUJRL\MPj04010680000[1].jpg"/>
          <p:cNvPicPr>
            <a:picLocks noChangeAspect="1" noChangeArrowheads="1"/>
          </p:cNvPicPr>
          <p:nvPr/>
        </p:nvPicPr>
        <p:blipFill>
          <a:blip r:embed="rId5" cstate="print"/>
          <a:srcRect/>
          <a:stretch>
            <a:fillRect/>
          </a:stretch>
        </p:blipFill>
        <p:spPr bwMode="auto">
          <a:xfrm>
            <a:off x="6553200" y="4648200"/>
            <a:ext cx="1323584" cy="1323584"/>
          </a:xfrm>
          <a:prstGeom prst="rect">
            <a:avLst/>
          </a:prstGeom>
          <a:noFill/>
          <a:ln w="9525">
            <a:noFill/>
            <a:miter lim="800000"/>
            <a:headEnd/>
            <a:tailEnd/>
          </a:ln>
          <a:effectLst>
            <a:innerShdw blurRad="381000">
              <a:prstClr val="black"/>
            </a:innerShdw>
          </a:effectLst>
        </p:spPr>
      </p:pic>
      <p:sp>
        <p:nvSpPr>
          <p:cNvPr id="11" name="Rectangle 10"/>
          <p:cNvSpPr/>
          <p:nvPr/>
        </p:nvSpPr>
        <p:spPr>
          <a:xfrm>
            <a:off x="1219200" y="6096000"/>
            <a:ext cx="1552413" cy="400110"/>
          </a:xfrm>
          <a:prstGeom prst="rect">
            <a:avLst/>
          </a:prstGeom>
        </p:spPr>
        <p:txBody>
          <a:bodyPr wrap="none">
            <a:spAutoFit/>
          </a:bodyPr>
          <a:lstStyle/>
          <a:p>
            <a:r>
              <a:rPr lang="en-US" sz="2000" b="1" dirty="0" smtClean="0">
                <a:solidFill>
                  <a:schemeClr val="tx1"/>
                </a:solidFill>
                <a:latin typeface="+mn-lt"/>
              </a:rPr>
              <a:t>Echo reading</a:t>
            </a:r>
            <a:endParaRPr lang="en-US" sz="2000" b="1" dirty="0">
              <a:solidFill>
                <a:schemeClr val="tx1"/>
              </a:solidFill>
              <a:latin typeface="+mn-lt"/>
            </a:endParaRPr>
          </a:p>
        </p:txBody>
      </p:sp>
      <p:sp>
        <p:nvSpPr>
          <p:cNvPr id="12" name="Rectangle 11"/>
          <p:cNvSpPr/>
          <p:nvPr/>
        </p:nvSpPr>
        <p:spPr>
          <a:xfrm>
            <a:off x="3581400" y="6019800"/>
            <a:ext cx="1734257" cy="400110"/>
          </a:xfrm>
          <a:prstGeom prst="rect">
            <a:avLst/>
          </a:prstGeom>
        </p:spPr>
        <p:txBody>
          <a:bodyPr wrap="none">
            <a:spAutoFit/>
          </a:bodyPr>
          <a:lstStyle/>
          <a:p>
            <a:r>
              <a:rPr lang="en-US" sz="2000" b="1" dirty="0" smtClean="0">
                <a:solidFill>
                  <a:schemeClr val="tx1"/>
                </a:solidFill>
                <a:latin typeface="Calibri" pitchFamily="34" charset="0"/>
              </a:rPr>
              <a:t>Choral reading</a:t>
            </a:r>
            <a:endParaRPr lang="en-US" sz="2000" b="1" dirty="0">
              <a:solidFill>
                <a:schemeClr val="tx1"/>
              </a:solidFill>
              <a:latin typeface="Calibri" pitchFamily="34" charset="0"/>
            </a:endParaRPr>
          </a:p>
        </p:txBody>
      </p:sp>
      <p:sp>
        <p:nvSpPr>
          <p:cNvPr id="13" name="Rectangle 12"/>
          <p:cNvSpPr/>
          <p:nvPr/>
        </p:nvSpPr>
        <p:spPr>
          <a:xfrm>
            <a:off x="6324600" y="6096000"/>
            <a:ext cx="1723998" cy="400110"/>
          </a:xfrm>
          <a:prstGeom prst="rect">
            <a:avLst/>
          </a:prstGeom>
        </p:spPr>
        <p:txBody>
          <a:bodyPr wrap="none">
            <a:spAutoFit/>
          </a:bodyPr>
          <a:lstStyle/>
          <a:p>
            <a:r>
              <a:rPr lang="en-US" sz="2000" b="1" dirty="0" smtClean="0">
                <a:solidFill>
                  <a:schemeClr val="tx1"/>
                </a:solidFill>
                <a:latin typeface="Calibri" pitchFamily="34" charset="0"/>
              </a:rPr>
              <a:t>Paired reading</a:t>
            </a:r>
            <a:endParaRPr lang="en-US" sz="20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1562100" y="1876425"/>
            <a:ext cx="6896100" cy="4525963"/>
          </a:xfrm>
        </p:spPr>
        <p:txBody>
          <a:bodyPr/>
          <a:lstStyle/>
          <a:p>
            <a:pPr marL="0" indent="0" eaLnBrk="1" hangingPunct="1">
              <a:lnSpc>
                <a:spcPct val="80000"/>
              </a:lnSpc>
              <a:spcBef>
                <a:spcPct val="0"/>
              </a:spcBef>
              <a:buFont typeface="Wingdings" pitchFamily="2" charset="2"/>
              <a:buNone/>
            </a:pPr>
            <a:r>
              <a:rPr lang="en-US" sz="2400" b="1" dirty="0" smtClean="0"/>
              <a:t>Robot Reading: </a:t>
            </a:r>
            <a:r>
              <a:rPr lang="en-US" sz="2400" dirty="0" smtClean="0"/>
              <a:t>Students read without expression </a:t>
            </a:r>
          </a:p>
          <a:p>
            <a:pPr marL="0" indent="0" eaLnBrk="1" hangingPunct="1">
              <a:lnSpc>
                <a:spcPct val="80000"/>
              </a:lnSpc>
              <a:spcBef>
                <a:spcPct val="0"/>
              </a:spcBef>
              <a:buFont typeface="Wingdings" pitchFamily="2" charset="2"/>
              <a:buNone/>
            </a:pPr>
            <a:endParaRPr lang="en-US" sz="2000" dirty="0" smtClean="0"/>
          </a:p>
          <a:p>
            <a:pPr marL="0" indent="0" eaLnBrk="1" hangingPunct="1">
              <a:lnSpc>
                <a:spcPct val="80000"/>
              </a:lnSpc>
              <a:spcBef>
                <a:spcPct val="35000"/>
              </a:spcBef>
              <a:buFont typeface="Wingdings" pitchFamily="2" charset="2"/>
              <a:buNone/>
            </a:pPr>
            <a:endParaRPr lang="en-US" sz="2400" b="1" dirty="0" smtClean="0"/>
          </a:p>
          <a:p>
            <a:pPr marL="0" indent="0" eaLnBrk="1" hangingPunct="1">
              <a:lnSpc>
                <a:spcPct val="80000"/>
              </a:lnSpc>
              <a:spcBef>
                <a:spcPct val="35000"/>
              </a:spcBef>
              <a:buFont typeface="Wingdings" pitchFamily="2" charset="2"/>
              <a:buNone/>
            </a:pPr>
            <a:r>
              <a:rPr lang="en-US" sz="2400" b="1" dirty="0" smtClean="0"/>
              <a:t>Race Car Reading: </a:t>
            </a:r>
            <a:r>
              <a:rPr lang="en-US" sz="2400" dirty="0" smtClean="0"/>
              <a:t>Students attempt to read as quickly as possible</a:t>
            </a:r>
          </a:p>
          <a:p>
            <a:pPr marL="0" indent="0" eaLnBrk="1" hangingPunct="1">
              <a:lnSpc>
                <a:spcPct val="80000"/>
              </a:lnSpc>
              <a:spcBef>
                <a:spcPct val="35000"/>
              </a:spcBef>
              <a:buFont typeface="Wingdings" pitchFamily="2" charset="2"/>
              <a:buNone/>
            </a:pPr>
            <a:endParaRPr lang="en-US" sz="2000" dirty="0" smtClean="0"/>
          </a:p>
          <a:p>
            <a:pPr marL="0" indent="0" eaLnBrk="1" hangingPunct="1">
              <a:lnSpc>
                <a:spcPct val="80000"/>
              </a:lnSpc>
              <a:spcBef>
                <a:spcPct val="35000"/>
              </a:spcBef>
              <a:buFont typeface="Wingdings" pitchFamily="2" charset="2"/>
              <a:buNone/>
            </a:pPr>
            <a:r>
              <a:rPr lang="en-US" sz="2400" b="1" dirty="0" smtClean="0"/>
              <a:t>Stop-and-Go Reading: </a:t>
            </a:r>
            <a:r>
              <a:rPr lang="en-US" sz="2400" dirty="0" smtClean="0"/>
              <a:t>Students stop when they come to a word they don’t know and wait for someone to tell them the word</a:t>
            </a:r>
          </a:p>
          <a:p>
            <a:pPr marL="0" indent="0" eaLnBrk="1" hangingPunct="1">
              <a:lnSpc>
                <a:spcPct val="80000"/>
              </a:lnSpc>
              <a:spcBef>
                <a:spcPct val="35000"/>
              </a:spcBef>
              <a:buFont typeface="Wingdings" pitchFamily="2" charset="2"/>
              <a:buNone/>
            </a:pPr>
            <a:endParaRPr lang="en-US" sz="2000" dirty="0" smtClean="0"/>
          </a:p>
          <a:p>
            <a:pPr marL="0" indent="0" eaLnBrk="1" hangingPunct="1">
              <a:lnSpc>
                <a:spcPct val="80000"/>
              </a:lnSpc>
              <a:spcBef>
                <a:spcPct val="35000"/>
              </a:spcBef>
              <a:buFont typeface="Wingdings" pitchFamily="2" charset="2"/>
              <a:buNone/>
            </a:pPr>
            <a:r>
              <a:rPr lang="en-US" sz="2400" b="1" dirty="0" smtClean="0"/>
              <a:t>Slow-and-Steady Reading: </a:t>
            </a:r>
            <a:r>
              <a:rPr lang="en-US" sz="2400" dirty="0" smtClean="0"/>
              <a:t>Students read at a slow, steady rate for the entire passage</a:t>
            </a:r>
          </a:p>
          <a:p>
            <a:pPr marL="0" indent="0" eaLnBrk="1" hangingPunct="1">
              <a:lnSpc>
                <a:spcPct val="90000"/>
              </a:lnSpc>
              <a:buFont typeface="Wingdings" pitchFamily="2" charset="2"/>
              <a:buNone/>
            </a:pPr>
            <a:endParaRPr lang="en-US" sz="2400" dirty="0" smtClean="0"/>
          </a:p>
        </p:txBody>
      </p:sp>
      <p:sp>
        <p:nvSpPr>
          <p:cNvPr id="13" name="TextBox 12"/>
          <p:cNvSpPr txBox="1"/>
          <p:nvPr/>
        </p:nvSpPr>
        <p:spPr>
          <a:xfrm>
            <a:off x="1219200" y="762000"/>
            <a:ext cx="6477000" cy="708025"/>
          </a:xfrm>
          <a:prstGeom prst="rect">
            <a:avLst/>
          </a:prstGeom>
          <a:noFill/>
        </p:spPr>
        <p:txBody>
          <a:bodyPr>
            <a:spAutoFit/>
          </a:bodyPr>
          <a:lstStyle/>
          <a:p>
            <a:pPr algn="ctr">
              <a:defRPr/>
            </a:pPr>
            <a:r>
              <a:rPr lang="en-US" sz="4000" b="1" dirty="0">
                <a:solidFill>
                  <a:srgbClr val="5EAD16"/>
                </a:solidFill>
                <a:latin typeface="+mj-lt"/>
                <a:ea typeface="+mj-ea"/>
                <a:cs typeface="Adobe Arabic" pitchFamily="18" charset="-78"/>
              </a:rPr>
              <a:t>Fluency: Non-Examples</a:t>
            </a:r>
          </a:p>
        </p:txBody>
      </p:sp>
      <p:pic>
        <p:nvPicPr>
          <p:cNvPr id="25602" name="Picture 2" descr="C:\Documents and Settings\cgoodrow\Local Settings\Temporary Internet Files\Content.IE5\QS5SEW8A\MPj04276540000[1].jpg"/>
          <p:cNvPicPr>
            <a:picLocks noChangeAspect="1" noChangeArrowheads="1"/>
          </p:cNvPicPr>
          <p:nvPr/>
        </p:nvPicPr>
        <p:blipFill>
          <a:blip r:embed="rId3" cstate="print"/>
          <a:srcRect/>
          <a:stretch>
            <a:fillRect/>
          </a:stretch>
        </p:blipFill>
        <p:spPr bwMode="auto">
          <a:xfrm>
            <a:off x="551653" y="1549431"/>
            <a:ext cx="763613" cy="1039813"/>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27000" h="133350"/>
          </a:sp3d>
        </p:spPr>
      </p:pic>
      <p:pic>
        <p:nvPicPr>
          <p:cNvPr id="46085" name="Picture 4" descr="C:\Documents and Settings\cgoodrow\Local Settings\Temporary Internet Files\Content.IE5\NYBQ2IWA\MCj03985470000[1].wmf"/>
          <p:cNvPicPr>
            <a:picLocks noChangeAspect="1" noChangeArrowheads="1"/>
          </p:cNvPicPr>
          <p:nvPr/>
        </p:nvPicPr>
        <p:blipFill>
          <a:blip r:embed="rId4" cstate="print"/>
          <a:srcRect/>
          <a:stretch>
            <a:fillRect/>
          </a:stretch>
        </p:blipFill>
        <p:spPr bwMode="auto">
          <a:xfrm>
            <a:off x="74613" y="2895600"/>
            <a:ext cx="1493837" cy="790575"/>
          </a:xfrm>
          <a:prstGeom prst="rect">
            <a:avLst/>
          </a:prstGeom>
          <a:noFill/>
          <a:ln w="9525">
            <a:noFill/>
            <a:miter lim="800000"/>
            <a:headEnd/>
            <a:tailEnd/>
          </a:ln>
        </p:spPr>
      </p:pic>
      <p:pic>
        <p:nvPicPr>
          <p:cNvPr id="46086" name="Picture 5" descr="C:\Documents and Settings\cgoodrow\Local Settings\Temporary Internet Files\Content.IE5\1TTJYVJL\MCj03556350000[1].wmf"/>
          <p:cNvPicPr>
            <a:picLocks noChangeAspect="1" noChangeArrowheads="1"/>
          </p:cNvPicPr>
          <p:nvPr/>
        </p:nvPicPr>
        <p:blipFill>
          <a:blip r:embed="rId5" cstate="print"/>
          <a:srcRect/>
          <a:stretch>
            <a:fillRect/>
          </a:stretch>
        </p:blipFill>
        <p:spPr bwMode="auto">
          <a:xfrm>
            <a:off x="393700" y="4038600"/>
            <a:ext cx="854075" cy="838200"/>
          </a:xfrm>
          <a:prstGeom prst="rect">
            <a:avLst/>
          </a:prstGeom>
          <a:noFill/>
          <a:ln w="9525">
            <a:noFill/>
            <a:miter lim="800000"/>
            <a:headEnd/>
            <a:tailEnd/>
          </a:ln>
        </p:spPr>
      </p:pic>
      <p:pic>
        <p:nvPicPr>
          <p:cNvPr id="46087" name="Picture 6" descr="C:\Documents and Settings\cgoodrow\Local Settings\Temporary Internet Files\Content.IE5\NYBQ2IWA\MCj04241340000[1].wmf"/>
          <p:cNvPicPr>
            <a:picLocks noChangeAspect="1" noChangeArrowheads="1"/>
          </p:cNvPicPr>
          <p:nvPr/>
        </p:nvPicPr>
        <p:blipFill>
          <a:blip r:embed="rId6" cstate="print"/>
          <a:srcRect/>
          <a:stretch>
            <a:fillRect/>
          </a:stretch>
        </p:blipFill>
        <p:spPr bwMode="auto">
          <a:xfrm>
            <a:off x="331788" y="5246688"/>
            <a:ext cx="1143000" cy="720725"/>
          </a:xfrm>
          <a:prstGeom prst="rect">
            <a:avLst/>
          </a:prstGeom>
          <a:noFill/>
          <a:ln w="9525">
            <a:noFill/>
            <a:miter lim="800000"/>
            <a:headEnd/>
            <a:tailEnd/>
          </a:ln>
        </p:spPr>
      </p:pic>
      <p:sp>
        <p:nvSpPr>
          <p:cNvPr id="9" name="Footer Placeholder 4"/>
          <p:cNvSpPr>
            <a:spLocks noGrp="1"/>
          </p:cNvSpPr>
          <p:nvPr>
            <p:ph type="ftr" sz="quarter" idx="11"/>
          </p:nvPr>
        </p:nvSpPr>
        <p:spPr/>
        <p:txBody>
          <a:bodyPr/>
          <a:lstStyle/>
          <a:p>
            <a:pPr>
              <a:defRPr/>
            </a:pPr>
            <a:r>
              <a:rPr lang="en-US" sz="900" dirty="0"/>
              <a:t>© 2013 Texas Education Agency / The University of Texas System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dirty="0" smtClean="0"/>
              <a:t>Cognitive Strategy Routine (K-5</a:t>
            </a:r>
            <a:r>
              <a:rPr lang="en-US" b="1" baseline="30000" dirty="0" smtClean="0"/>
              <a:t>th</a:t>
            </a:r>
            <a:r>
              <a:rPr lang="en-US" b="1" dirty="0" smtClean="0"/>
              <a:t>) </a:t>
            </a:r>
          </a:p>
        </p:txBody>
      </p:sp>
      <p:pic>
        <p:nvPicPr>
          <p:cNvPr id="1027" name="Picture 3"/>
          <p:cNvPicPr>
            <a:picLocks noChangeAspect="1" noChangeArrowheads="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b="6292"/>
          <a:stretch/>
        </p:blipFill>
        <p:spPr bwMode="auto">
          <a:xfrm>
            <a:off x="2286000" y="1752600"/>
            <a:ext cx="3733800" cy="460954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a:spLocks noChangeArrowheads="1"/>
          </p:cNvSpPr>
          <p:nvPr/>
        </p:nvSpPr>
        <p:spPr bwMode="auto">
          <a:xfrm>
            <a:off x="3048000" y="3429000"/>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t>Consistent Routine</a:t>
            </a:r>
          </a:p>
        </p:txBody>
      </p:sp>
      <p:sp>
        <p:nvSpPr>
          <p:cNvPr id="7" name="TextBox 6"/>
          <p:cNvSpPr txBox="1">
            <a:spLocks noChangeArrowheads="1"/>
          </p:cNvSpPr>
          <p:nvPr/>
        </p:nvSpPr>
        <p:spPr bwMode="auto">
          <a:xfrm>
            <a:off x="3048000" y="3810000"/>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t>8 </a:t>
            </a:r>
            <a:r>
              <a:rPr lang="en-US" sz="1400" b="1" dirty="0" smtClean="0"/>
              <a:t>Step Routine </a:t>
            </a:r>
            <a:endParaRPr lang="en-US" sz="1400" b="1" dirty="0"/>
          </a:p>
        </p:txBody>
      </p:sp>
      <p:sp>
        <p:nvSpPr>
          <p:cNvPr id="8" name="TextBox 7"/>
          <p:cNvSpPr txBox="1">
            <a:spLocks noChangeArrowheads="1"/>
          </p:cNvSpPr>
          <p:nvPr/>
        </p:nvSpPr>
        <p:spPr bwMode="auto">
          <a:xfrm>
            <a:off x="3048000" y="4267200"/>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t>6 Cognitive Strategies</a:t>
            </a:r>
          </a:p>
        </p:txBody>
      </p:sp>
      <p:sp>
        <p:nvSpPr>
          <p:cNvPr id="2" name="Slide Number Placeholder 1"/>
          <p:cNvSpPr>
            <a:spLocks noGrp="1"/>
          </p:cNvSpPr>
          <p:nvPr>
            <p:ph type="sldNum" sz="quarter" idx="10"/>
          </p:nvPr>
        </p:nvSpPr>
        <p:spPr/>
        <p:txBody>
          <a:bodyPr/>
          <a:lstStyle/>
          <a:p>
            <a:pPr>
              <a:defRPr/>
            </a:pPr>
            <a:fld id="{9CE8D2F5-CB15-4786-BD61-54C97C6445E8}" type="slidenum">
              <a:rPr lang="en-US" smtClean="0"/>
              <a:pPr>
                <a:defRPr/>
              </a:pPr>
              <a:t>16</a:t>
            </a:fld>
            <a:endParaRPr lang="en-US" dirty="0"/>
          </a:p>
        </p:txBody>
      </p:sp>
      <p:sp>
        <p:nvSpPr>
          <p:cNvPr id="4" name="Footer Placeholder 3"/>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099104"/>
            <a:ext cx="2514600" cy="364639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4636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209800" y="7620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84163" eaLnBrk="0" hangingPunct="0">
              <a:defRPr>
                <a:solidFill>
                  <a:schemeClr val="tx1"/>
                </a:solidFill>
                <a:latin typeface="Arial" pitchFamily="34" charset="0"/>
              </a:defRPr>
            </a:lvl1pPr>
            <a:lvl2pPr defTabSz="284163" eaLnBrk="0" hangingPunct="0">
              <a:defRPr>
                <a:solidFill>
                  <a:schemeClr val="tx1"/>
                </a:solidFill>
                <a:latin typeface="Arial" pitchFamily="34" charset="0"/>
              </a:defRPr>
            </a:lvl2pPr>
            <a:lvl3pPr marL="1143000" indent="-228600" defTabSz="284163" eaLnBrk="0" hangingPunct="0">
              <a:defRPr>
                <a:solidFill>
                  <a:schemeClr val="tx1"/>
                </a:solidFill>
                <a:latin typeface="Arial" pitchFamily="34" charset="0"/>
              </a:defRPr>
            </a:lvl3pPr>
            <a:lvl4pPr marL="1600200" indent="-228600" defTabSz="284163" eaLnBrk="0" hangingPunct="0">
              <a:defRPr>
                <a:solidFill>
                  <a:schemeClr val="tx1"/>
                </a:solidFill>
                <a:latin typeface="Arial" pitchFamily="34" charset="0"/>
              </a:defRPr>
            </a:lvl4pPr>
            <a:lvl5pPr marL="2057400" indent="-228600" defTabSz="284163" eaLnBrk="0" hangingPunct="0">
              <a:defRPr>
                <a:solidFill>
                  <a:schemeClr val="tx1"/>
                </a:solidFill>
                <a:latin typeface="Arial" pitchFamily="34" charset="0"/>
              </a:defRPr>
            </a:lvl5pPr>
            <a:lvl6pPr marL="2514600" indent="-228600" defTabSz="284163" eaLnBrk="0" fontAlgn="base" hangingPunct="0">
              <a:spcBef>
                <a:spcPct val="0"/>
              </a:spcBef>
              <a:spcAft>
                <a:spcPct val="0"/>
              </a:spcAft>
              <a:defRPr>
                <a:solidFill>
                  <a:schemeClr val="tx1"/>
                </a:solidFill>
                <a:latin typeface="Arial" pitchFamily="34" charset="0"/>
              </a:defRPr>
            </a:lvl6pPr>
            <a:lvl7pPr marL="2971800" indent="-228600" defTabSz="284163" eaLnBrk="0" fontAlgn="base" hangingPunct="0">
              <a:spcBef>
                <a:spcPct val="0"/>
              </a:spcBef>
              <a:spcAft>
                <a:spcPct val="0"/>
              </a:spcAft>
              <a:defRPr>
                <a:solidFill>
                  <a:schemeClr val="tx1"/>
                </a:solidFill>
                <a:latin typeface="Arial" pitchFamily="34" charset="0"/>
              </a:defRPr>
            </a:lvl7pPr>
            <a:lvl8pPr marL="3429000" indent="-228600" defTabSz="284163" eaLnBrk="0" fontAlgn="base" hangingPunct="0">
              <a:spcBef>
                <a:spcPct val="0"/>
              </a:spcBef>
              <a:spcAft>
                <a:spcPct val="0"/>
              </a:spcAft>
              <a:defRPr>
                <a:solidFill>
                  <a:schemeClr val="tx1"/>
                </a:solidFill>
                <a:latin typeface="Arial" pitchFamily="34" charset="0"/>
              </a:defRPr>
            </a:lvl8pPr>
            <a:lvl9pPr marL="3886200" indent="-228600" defTabSz="284163" eaLnBrk="0" fontAlgn="base" hangingPunct="0">
              <a:spcBef>
                <a:spcPct val="0"/>
              </a:spcBef>
              <a:spcAft>
                <a:spcPct val="0"/>
              </a:spcAft>
              <a:defRPr>
                <a:solidFill>
                  <a:schemeClr val="tx1"/>
                </a:solidFill>
                <a:latin typeface="Arial" pitchFamily="34" charset="0"/>
              </a:defRPr>
            </a:lvl9pPr>
          </a:lstStyle>
          <a:p>
            <a:pPr eaLnBrk="1" hangingPunct="1"/>
            <a:r>
              <a:rPr lang="en-US" dirty="0"/>
              <a:t>             </a:t>
            </a:r>
            <a:r>
              <a:rPr lang="en-US" b="1" dirty="0"/>
              <a:t>  </a:t>
            </a:r>
          </a:p>
          <a:p>
            <a:pPr eaLnBrk="1" hangingPunct="1"/>
            <a:r>
              <a:rPr lang="en-US" b="1" dirty="0"/>
              <a:t>               </a:t>
            </a:r>
            <a:endParaRPr lang="en-US" i="1" dirty="0"/>
          </a:p>
          <a:p>
            <a:pPr eaLnBrk="1" hangingPunct="1">
              <a:lnSpc>
                <a:spcPct val="120000"/>
              </a:lnSpc>
              <a:buFont typeface="Wingdings" pitchFamily="2" charset="2"/>
              <a:buNone/>
            </a:pPr>
            <a:endParaRPr lang="en-US" dirty="0"/>
          </a:p>
          <a:p>
            <a:pPr lvl="1" eaLnBrk="1" hangingPunct="1">
              <a:lnSpc>
                <a:spcPct val="120000"/>
              </a:lnSpc>
              <a:buFont typeface="Wingdings" pitchFamily="2" charset="2"/>
              <a:buNone/>
            </a:pPr>
            <a:endParaRPr lang="en-US" dirty="0"/>
          </a:p>
        </p:txBody>
      </p:sp>
      <p:sp>
        <p:nvSpPr>
          <p:cNvPr id="49155" name="Text Box 20"/>
          <p:cNvSpPr txBox="1">
            <a:spLocks noChangeArrowheads="1"/>
          </p:cNvSpPr>
          <p:nvPr/>
        </p:nvSpPr>
        <p:spPr bwMode="auto">
          <a:xfrm>
            <a:off x="4572000" y="4191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dirty="0"/>
          </a:p>
        </p:txBody>
      </p:sp>
      <p:sp>
        <p:nvSpPr>
          <p:cNvPr id="49156" name="Text Box 47"/>
          <p:cNvSpPr txBox="1">
            <a:spLocks noChangeArrowheads="1"/>
          </p:cNvSpPr>
          <p:nvPr/>
        </p:nvSpPr>
        <p:spPr bwMode="auto">
          <a:xfrm>
            <a:off x="3581400" y="838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sz="1400" b="1" i="1" dirty="0"/>
          </a:p>
        </p:txBody>
      </p:sp>
      <p:sp>
        <p:nvSpPr>
          <p:cNvPr id="49157" name="Title 23"/>
          <p:cNvSpPr>
            <a:spLocks noGrp="1"/>
          </p:cNvSpPr>
          <p:nvPr>
            <p:ph type="title"/>
          </p:nvPr>
        </p:nvSpPr>
        <p:spPr/>
        <p:txBody>
          <a:bodyPr/>
          <a:lstStyle/>
          <a:p>
            <a:pPr eaLnBrk="1" hangingPunct="1"/>
            <a:r>
              <a:rPr lang="en-US" b="1" dirty="0" smtClean="0"/>
              <a:t>Cognitive Strategies</a:t>
            </a:r>
          </a:p>
        </p:txBody>
      </p:sp>
      <p:sp>
        <p:nvSpPr>
          <p:cNvPr id="49158" name="Content Placeholder 25"/>
          <p:cNvSpPr>
            <a:spLocks noGrp="1"/>
          </p:cNvSpPr>
          <p:nvPr>
            <p:ph sz="half" idx="2"/>
          </p:nvPr>
        </p:nvSpPr>
        <p:spPr>
          <a:xfrm>
            <a:off x="6553200" y="1722437"/>
            <a:ext cx="2590800" cy="4754563"/>
          </a:xfrm>
        </p:spPr>
        <p:txBody>
          <a:bodyPr/>
          <a:lstStyle/>
          <a:p>
            <a:pPr marL="0" indent="0" eaLnBrk="1" hangingPunct="1">
              <a:buFont typeface="Arial" pitchFamily="34" charset="0"/>
              <a:buNone/>
            </a:pPr>
            <a:r>
              <a:rPr lang="en-US" dirty="0" smtClean="0"/>
              <a:t>Making Inferences &amp; Predictions</a:t>
            </a:r>
          </a:p>
          <a:p>
            <a:pPr marL="0" indent="0" eaLnBrk="1" hangingPunct="1">
              <a:buFont typeface="Arial" pitchFamily="34" charset="0"/>
              <a:buNone/>
            </a:pPr>
            <a:endParaRPr lang="en-US" sz="1600" dirty="0" smtClean="0"/>
          </a:p>
          <a:p>
            <a:pPr marL="0" indent="0" eaLnBrk="1" hangingPunct="1">
              <a:buFont typeface="Arial" pitchFamily="34" charset="0"/>
              <a:buNone/>
            </a:pPr>
            <a:r>
              <a:rPr lang="en-US" dirty="0" smtClean="0"/>
              <a:t>Determining Importance &amp; Summarizing</a:t>
            </a:r>
          </a:p>
          <a:p>
            <a:pPr marL="0" indent="0" eaLnBrk="1" hangingPunct="1">
              <a:buFont typeface="Arial" pitchFamily="34" charset="0"/>
              <a:buNone/>
            </a:pPr>
            <a:endParaRPr lang="en-US" dirty="0" smtClean="0"/>
          </a:p>
          <a:p>
            <a:pPr marL="0" indent="0" eaLnBrk="1" hangingPunct="1">
              <a:buFont typeface="Arial" pitchFamily="34" charset="0"/>
              <a:buNone/>
            </a:pPr>
            <a:r>
              <a:rPr lang="en-US" dirty="0" smtClean="0"/>
              <a:t>Monitoring &amp; Clarifying</a:t>
            </a:r>
          </a:p>
          <a:p>
            <a:pPr marL="0" indent="0" eaLnBrk="1" hangingPunct="1">
              <a:buFont typeface="Arial" pitchFamily="34" charset="0"/>
              <a:buNone/>
            </a:pPr>
            <a:endParaRPr lang="en-US" dirty="0" smtClean="0"/>
          </a:p>
        </p:txBody>
      </p:sp>
      <p:sp>
        <p:nvSpPr>
          <p:cNvPr id="29" name="Content Placeholder 28"/>
          <p:cNvSpPr>
            <a:spLocks noGrp="1"/>
          </p:cNvSpPr>
          <p:nvPr>
            <p:ph sz="half" idx="1"/>
          </p:nvPr>
        </p:nvSpPr>
        <p:spPr>
          <a:xfrm>
            <a:off x="1447800" y="1951037"/>
            <a:ext cx="2819400" cy="4525963"/>
          </a:xfrm>
        </p:spPr>
        <p:txBody>
          <a:bodyPr/>
          <a:lstStyle/>
          <a:p>
            <a:pPr marL="0" indent="0" eaLnBrk="1" hangingPunct="1">
              <a:buFont typeface="Arial" pitchFamily="34" charset="0"/>
              <a:buNone/>
              <a:defRPr/>
            </a:pPr>
            <a:r>
              <a:rPr lang="en-US" dirty="0" smtClean="0"/>
              <a:t>Making Connections</a:t>
            </a:r>
          </a:p>
          <a:p>
            <a:pPr marL="0" indent="0" eaLnBrk="1" hangingPunct="1">
              <a:buFont typeface="Arial" pitchFamily="34" charset="0"/>
              <a:buNone/>
              <a:defRPr/>
            </a:pPr>
            <a:endParaRPr lang="en-US" dirty="0" smtClean="0"/>
          </a:p>
          <a:p>
            <a:pPr marL="0" indent="0" eaLnBrk="1" hangingPunct="1">
              <a:buFont typeface="Arial" pitchFamily="34" charset="0"/>
              <a:buNone/>
              <a:defRPr/>
            </a:pPr>
            <a:r>
              <a:rPr lang="en-US" dirty="0" smtClean="0"/>
              <a:t>Asking &amp; Answering Questions</a:t>
            </a:r>
          </a:p>
          <a:p>
            <a:pPr marL="0" indent="0" eaLnBrk="1" hangingPunct="1">
              <a:buFont typeface="Arial" pitchFamily="34" charset="0"/>
              <a:buNone/>
              <a:defRPr/>
            </a:pPr>
            <a:endParaRPr lang="en-US" dirty="0" smtClean="0"/>
          </a:p>
          <a:p>
            <a:pPr marL="0" indent="0" eaLnBrk="1" hangingPunct="1">
              <a:buFont typeface="Arial" pitchFamily="34" charset="0"/>
              <a:buNone/>
              <a:defRPr/>
            </a:pPr>
            <a:r>
              <a:rPr lang="en-US" dirty="0" smtClean="0"/>
              <a:t>Creating Mental Images</a:t>
            </a:r>
          </a:p>
          <a:p>
            <a:pPr eaLnBrk="1" hangingPunct="1">
              <a:defRPr/>
            </a:pPr>
            <a:endParaRPr lang="en-US" dirty="0" smtClean="0"/>
          </a:p>
          <a:p>
            <a:pPr eaLnBrk="1" hangingPunct="1">
              <a:defRPr/>
            </a:pPr>
            <a:endParaRPr lang="en-US" dirty="0"/>
          </a:p>
        </p:txBody>
      </p:sp>
      <p:pic>
        <p:nvPicPr>
          <p:cNvPr id="491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227637"/>
            <a:ext cx="11223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3" descr="C:\Documents and Settings\ddycha\Local Settings\Temporary Internet Files\Content.IE5\D3TFXU7L\MCj03841720000[1].wmf"/>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04800" y="3551237"/>
            <a:ext cx="914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4" descr="C:\Documents and Settings\ddycha\Local Settings\Temporary Internet Files\Content.IE5\1TTJYVJL\MCj0329930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15840">
            <a:off x="265113" y="2217737"/>
            <a:ext cx="9763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32" descr="C:\Documents and Settings\ddycha\Local Settings\Temporary Internet Files\Content.IE5\PICBQBTG\MCj04242520000[1].wmf"/>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953000" y="5456237"/>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33" descr="C:\Documents and Settings\ddycha\Local Settings\Temporary Internet Files\Content.IE5\PICBQBTG\MCj02503920000[1].wmf"/>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4989513" y="1874837"/>
            <a:ext cx="11064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6" descr="\\Uthsch-nas\devped\Shared_drives\TRF2\D - Elements of Understanding\Graphics\Strategy Icons\DIANDS_gif_files\DIAND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6500" y="3703637"/>
            <a:ext cx="1003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Slide Number Placeholder 1"/>
          <p:cNvSpPr>
            <a:spLocks noGrp="1"/>
          </p:cNvSpPr>
          <p:nvPr>
            <p:ph type="sldNum" sz="quarter" idx="4294967295"/>
          </p:nvPr>
        </p:nvSpPr>
        <p:spPr bwMode="auto">
          <a:xfrm>
            <a:off x="8610600" y="6400800"/>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A71267-7C11-4816-AAE1-B88867121BC8}" type="slidenum">
              <a:rPr lang="en-US" smtClean="0">
                <a:solidFill>
                  <a:schemeClr val="bg1"/>
                </a:solidFill>
              </a:rPr>
              <a:pPr eaLnBrk="1" hangingPunct="1"/>
              <a:t>17</a:t>
            </a:fld>
            <a:endParaRPr lang="en-US" dirty="0" smtClean="0">
              <a:solidFill>
                <a:schemeClr val="bg1"/>
              </a:solidFill>
            </a:endParaRPr>
          </a:p>
        </p:txBody>
      </p:sp>
      <p:sp>
        <p:nvSpPr>
          <p:cNvPr id="17"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17</a:t>
            </a:fld>
            <a:endParaRPr lang="en-US" dirty="0"/>
          </a:p>
        </p:txBody>
      </p:sp>
      <p:sp>
        <p:nvSpPr>
          <p:cNvPr id="3" name="Footer Placeholder 2"/>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Tree>
    <p:extLst>
      <p:ext uri="{BB962C8B-B14F-4D97-AF65-F5344CB8AC3E}">
        <p14:creationId xmlns:p14="http://schemas.microsoft.com/office/powerpoint/2010/main" val="2185532670"/>
      </p:ext>
    </p:extLst>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Connections (K-5</a:t>
            </a:r>
            <a:r>
              <a:rPr lang="en-US" b="1" baseline="30000" dirty="0" smtClean="0"/>
              <a:t>th</a:t>
            </a:r>
            <a:r>
              <a:rPr lang="en-US" b="1" dirty="0" smtClean="0"/>
              <a:t>) </a:t>
            </a:r>
            <a:endParaRPr lang="en-US" b="1" dirty="0"/>
          </a:p>
        </p:txBody>
      </p:sp>
      <p:sp>
        <p:nvSpPr>
          <p:cNvPr id="4" name="Slide Number Placeholder 3"/>
          <p:cNvSpPr>
            <a:spLocks noGrp="1"/>
          </p:cNvSpPr>
          <p:nvPr>
            <p:ph type="sldNum" sz="quarter" idx="4294967295"/>
          </p:nvPr>
        </p:nvSpPr>
        <p:spPr>
          <a:xfrm>
            <a:off x="8763000" y="6461125"/>
            <a:ext cx="457200" cy="244475"/>
          </a:xfrm>
          <a:prstGeom prst="rect">
            <a:avLst/>
          </a:prstGeom>
        </p:spPr>
        <p:txBody>
          <a:bodyPr/>
          <a:lstStyle/>
          <a:p>
            <a:fld id="{7B44EE3B-371E-4108-AA03-CAAD196CADCD}" type="slidenum">
              <a:rPr lang="en-US" smtClean="0"/>
              <a:pPr/>
              <a:t>18</a:t>
            </a:fld>
            <a:endParaRPr lang="en-US" dirty="0"/>
          </a:p>
        </p:txBody>
      </p:sp>
      <p:pic>
        <p:nvPicPr>
          <p:cNvPr id="1026" name="Picture 2"/>
          <p:cNvPicPr>
            <a:picLocks noChangeAspect="1" noChangeArrowheads="1"/>
          </p:cNvPicPr>
          <p:nvPr/>
        </p:nvPicPr>
        <p:blipFill rotWithShape="1">
          <a:blip r:embed="rId3" cstate="print">
            <a:duotone>
              <a:prstClr val="black"/>
              <a:schemeClr val="accent4">
                <a:lumMod val="40000"/>
                <a:lumOff val="60000"/>
                <a:tint val="45000"/>
                <a:satMod val="400000"/>
              </a:schemeClr>
            </a:duotone>
            <a:extLst>
              <a:ext uri="{28A0092B-C50C-407E-A947-70E740481C1C}">
                <a14:useLocalDpi xmlns:a14="http://schemas.microsoft.com/office/drawing/2010/main" val="0"/>
              </a:ext>
            </a:extLst>
          </a:blip>
          <a:srcRect b="17345"/>
          <a:stretch/>
        </p:blipFill>
        <p:spPr bwMode="auto">
          <a:xfrm>
            <a:off x="2819400" y="1844157"/>
            <a:ext cx="3429000" cy="451516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 Box 2"/>
          <p:cNvSpPr txBox="1">
            <a:spLocks noChangeArrowheads="1"/>
          </p:cNvSpPr>
          <p:nvPr/>
        </p:nvSpPr>
        <p:spPr bwMode="auto">
          <a:xfrm>
            <a:off x="3373904" y="3581399"/>
            <a:ext cx="2169645" cy="52322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b="1" dirty="0">
                <a:solidFill>
                  <a:schemeClr val="tx1"/>
                </a:solidFill>
                <a:effectLst/>
                <a:latin typeface="Arial" pitchFamily="34" charset="0"/>
                <a:ea typeface="Calibri"/>
                <a:cs typeface="Arial" pitchFamily="34" charset="0"/>
              </a:rPr>
              <a:t>Activate/build </a:t>
            </a:r>
            <a:endParaRPr lang="en-US" sz="1400" b="1" dirty="0" smtClean="0">
              <a:solidFill>
                <a:schemeClr val="tx1"/>
              </a:solidFill>
              <a:effectLst/>
              <a:latin typeface="Arial" pitchFamily="34" charset="0"/>
              <a:ea typeface="Calibri"/>
              <a:cs typeface="Arial" pitchFamily="34" charset="0"/>
            </a:endParaRPr>
          </a:p>
          <a:p>
            <a:pPr marL="0" marR="0">
              <a:spcBef>
                <a:spcPts val="0"/>
              </a:spcBef>
              <a:spcAft>
                <a:spcPts val="0"/>
              </a:spcAft>
            </a:pPr>
            <a:r>
              <a:rPr lang="en-US" sz="1400" b="1" dirty="0">
                <a:solidFill>
                  <a:schemeClr val="tx1"/>
                </a:solidFill>
                <a:latin typeface="Arial" pitchFamily="34" charset="0"/>
                <a:ea typeface="Calibri"/>
                <a:cs typeface="Arial" pitchFamily="34" charset="0"/>
              </a:rPr>
              <a:t>b</a:t>
            </a:r>
            <a:r>
              <a:rPr lang="en-US" sz="1400" b="1" dirty="0" smtClean="0">
                <a:solidFill>
                  <a:schemeClr val="tx1"/>
                </a:solidFill>
                <a:effectLst/>
                <a:latin typeface="Arial" pitchFamily="34" charset="0"/>
                <a:ea typeface="Calibri"/>
                <a:cs typeface="Arial" pitchFamily="34" charset="0"/>
              </a:rPr>
              <a:t>ackground knowledge</a:t>
            </a:r>
            <a:endParaRPr lang="en-US" sz="1400" b="1" dirty="0">
              <a:solidFill>
                <a:schemeClr val="tx1"/>
              </a:solidFill>
              <a:effectLst/>
              <a:latin typeface="Arial" pitchFamily="34" charset="0"/>
              <a:ea typeface="Calibri"/>
              <a:cs typeface="Arial" pitchFamily="34" charset="0"/>
            </a:endParaRPr>
          </a:p>
        </p:txBody>
      </p:sp>
      <p:sp>
        <p:nvSpPr>
          <p:cNvPr id="7" name="Text Box 2"/>
          <p:cNvSpPr txBox="1">
            <a:spLocks noChangeArrowheads="1"/>
          </p:cNvSpPr>
          <p:nvPr/>
        </p:nvSpPr>
        <p:spPr bwMode="auto">
          <a:xfrm>
            <a:off x="3429000" y="4038600"/>
            <a:ext cx="2169645" cy="52322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b="1" dirty="0" smtClean="0">
                <a:solidFill>
                  <a:schemeClr val="tx1"/>
                </a:solidFill>
                <a:effectLst/>
                <a:latin typeface="Arial" pitchFamily="34" charset="0"/>
                <a:ea typeface="Calibri"/>
                <a:cs typeface="Arial" pitchFamily="34" charset="0"/>
              </a:rPr>
              <a:t>Making Connections =</a:t>
            </a:r>
          </a:p>
          <a:p>
            <a:pPr marL="0" marR="0">
              <a:spcBef>
                <a:spcPts val="0"/>
              </a:spcBef>
              <a:spcAft>
                <a:spcPts val="0"/>
              </a:spcAft>
            </a:pPr>
            <a:r>
              <a:rPr lang="en-US" sz="1400" b="1" dirty="0">
                <a:solidFill>
                  <a:schemeClr val="tx1"/>
                </a:solidFill>
                <a:latin typeface="Arial" pitchFamily="34" charset="0"/>
                <a:ea typeface="Calibri"/>
                <a:cs typeface="Arial" pitchFamily="34" charset="0"/>
              </a:rPr>
              <a:t>f</a:t>
            </a:r>
            <a:r>
              <a:rPr lang="en-US" sz="1400" b="1" dirty="0" smtClean="0">
                <a:solidFill>
                  <a:schemeClr val="tx1"/>
                </a:solidFill>
                <a:latin typeface="Arial" pitchFamily="34" charset="0"/>
                <a:ea typeface="Calibri"/>
                <a:cs typeface="Arial" pitchFamily="34" charset="0"/>
              </a:rPr>
              <a:t>oundational </a:t>
            </a:r>
            <a:r>
              <a:rPr lang="en-US" sz="1400" b="1" dirty="0">
                <a:solidFill>
                  <a:schemeClr val="tx1"/>
                </a:solidFill>
                <a:latin typeface="Arial" pitchFamily="34" charset="0"/>
                <a:ea typeface="Calibri"/>
                <a:cs typeface="Arial" pitchFamily="34" charset="0"/>
              </a:rPr>
              <a:t>s</a:t>
            </a:r>
            <a:r>
              <a:rPr lang="en-US" sz="1400" b="1" dirty="0" smtClean="0">
                <a:solidFill>
                  <a:schemeClr val="tx1"/>
                </a:solidFill>
                <a:latin typeface="Arial" pitchFamily="34" charset="0"/>
                <a:ea typeface="Calibri"/>
                <a:cs typeface="Arial" pitchFamily="34" charset="0"/>
              </a:rPr>
              <a:t>trategy</a:t>
            </a:r>
            <a:endParaRPr lang="en-US" sz="1400" b="1" dirty="0">
              <a:solidFill>
                <a:schemeClr val="tx1"/>
              </a:solidFill>
              <a:effectLst/>
              <a:latin typeface="Arial" pitchFamily="34" charset="0"/>
              <a:ea typeface="Calibri"/>
              <a:cs typeface="Arial" pitchFamily="34" charset="0"/>
            </a:endParaRPr>
          </a:p>
        </p:txBody>
      </p:sp>
      <p:sp>
        <p:nvSpPr>
          <p:cNvPr id="8" name="Text Box 2"/>
          <p:cNvSpPr txBox="1">
            <a:spLocks noChangeArrowheads="1"/>
          </p:cNvSpPr>
          <p:nvPr/>
        </p:nvSpPr>
        <p:spPr bwMode="auto">
          <a:xfrm>
            <a:off x="3429000" y="4572000"/>
            <a:ext cx="2286000" cy="52322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b="1" dirty="0" smtClean="0">
                <a:solidFill>
                  <a:schemeClr val="tx1"/>
                </a:solidFill>
                <a:effectLst/>
                <a:latin typeface="Arial" pitchFamily="34" charset="0"/>
                <a:ea typeface="Calibri"/>
                <a:cs typeface="Arial" pitchFamily="34" charset="0"/>
              </a:rPr>
              <a:t>Understand </a:t>
            </a:r>
          </a:p>
          <a:p>
            <a:pPr marL="0" marR="0">
              <a:spcBef>
                <a:spcPts val="0"/>
              </a:spcBef>
              <a:spcAft>
                <a:spcPts val="0"/>
              </a:spcAft>
            </a:pPr>
            <a:r>
              <a:rPr lang="en-US" sz="1400" b="1" dirty="0" smtClean="0">
                <a:solidFill>
                  <a:schemeClr val="tx1"/>
                </a:solidFill>
                <a:effectLst/>
                <a:latin typeface="Arial" pitchFamily="34" charset="0"/>
                <a:ea typeface="Calibri"/>
                <a:cs typeface="Arial" pitchFamily="34" charset="0"/>
              </a:rPr>
              <a:t>distracting connections</a:t>
            </a:r>
            <a:endParaRPr lang="en-US" sz="1400" b="1" dirty="0">
              <a:solidFill>
                <a:schemeClr val="tx1"/>
              </a:solidFill>
              <a:effectLst/>
              <a:latin typeface="Arial" pitchFamily="34" charset="0"/>
              <a:ea typeface="Calibri"/>
              <a:cs typeface="Arial" pitchFamily="34" charset="0"/>
            </a:endParaRPr>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9" name="Picture 8"/>
          <p:cNvPicPr/>
          <p:nvPr/>
        </p:nvPicPr>
        <p:blipFill>
          <a:blip r:embed="rId4" cstate="print"/>
          <a:srcRect l="20513" t="24145" r="21795" b="9829"/>
          <a:stretch>
            <a:fillRect/>
          </a:stretch>
        </p:blipFill>
        <p:spPr bwMode="auto">
          <a:xfrm>
            <a:off x="6477000" y="3124200"/>
            <a:ext cx="2438400" cy="2209800"/>
          </a:xfrm>
          <a:prstGeom prst="rect">
            <a:avLst/>
          </a:prstGeom>
          <a:noFill/>
          <a:ln w="9525">
            <a:noFill/>
            <a:miter lim="800000"/>
            <a:headEnd/>
            <a:tailEnd/>
          </a:ln>
        </p:spPr>
      </p:pic>
      <p:sp>
        <p:nvSpPr>
          <p:cNvPr id="11" name="TextBox 10"/>
          <p:cNvSpPr txBox="1"/>
          <p:nvPr/>
        </p:nvSpPr>
        <p:spPr>
          <a:xfrm>
            <a:off x="6477000" y="2590800"/>
            <a:ext cx="2286000" cy="400110"/>
          </a:xfrm>
          <a:prstGeom prst="rect">
            <a:avLst/>
          </a:prstGeom>
          <a:noFill/>
        </p:spPr>
        <p:txBody>
          <a:bodyPr wrap="square" rtlCol="0">
            <a:spAutoFit/>
          </a:bodyPr>
          <a:lstStyle/>
          <a:p>
            <a:pPr algn="ctr"/>
            <a:r>
              <a:rPr lang="en-US" sz="2000" b="1" dirty="0" smtClean="0">
                <a:solidFill>
                  <a:schemeClr val="tx1"/>
                </a:solidFill>
                <a:latin typeface="Albertus Medium" pitchFamily="34" charset="0"/>
              </a:rPr>
              <a:t>Anchor Lesson</a:t>
            </a:r>
            <a:endParaRPr lang="en-US" sz="2000" b="1" dirty="0">
              <a:solidFill>
                <a:schemeClr val="tx1"/>
              </a:solidFill>
              <a:latin typeface="Albertus Medium" pitchFamily="34" charset="0"/>
            </a:endParaRPr>
          </a:p>
        </p:txBody>
      </p:sp>
    </p:spTree>
    <p:extLst>
      <p:ext uri="{BB962C8B-B14F-4D97-AF65-F5344CB8AC3E}">
        <p14:creationId xmlns:p14="http://schemas.microsoft.com/office/powerpoint/2010/main" val="953615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Build? Or Activate?</a:t>
            </a:r>
            <a:endParaRPr lang="en-US" sz="4000" b="1" dirty="0"/>
          </a:p>
        </p:txBody>
      </p:sp>
      <p:sp>
        <p:nvSpPr>
          <p:cNvPr id="5" name="Content Placeholder 4"/>
          <p:cNvSpPr>
            <a:spLocks noGrp="1"/>
          </p:cNvSpPr>
          <p:nvPr>
            <p:ph sz="half" idx="1"/>
          </p:nvPr>
        </p:nvSpPr>
        <p:spPr>
          <a:ln w="25400">
            <a:solidFill>
              <a:schemeClr val="tx1"/>
            </a:solidFill>
          </a:ln>
        </p:spPr>
        <p:txBody>
          <a:bodyPr/>
          <a:lstStyle/>
          <a:p>
            <a:pPr algn="ctr">
              <a:buNone/>
            </a:pPr>
            <a:r>
              <a:rPr lang="en-US" b="1" dirty="0" smtClean="0"/>
              <a:t>Building Background Knowledge</a:t>
            </a:r>
          </a:p>
          <a:p>
            <a:r>
              <a:rPr lang="en-US" dirty="0" smtClean="0"/>
              <a:t>Students know little or nothing about a topic</a:t>
            </a:r>
          </a:p>
          <a:p>
            <a:pPr>
              <a:buNone/>
            </a:pPr>
            <a:endParaRPr lang="en-US" sz="1000" dirty="0" smtClean="0"/>
          </a:p>
          <a:p>
            <a:r>
              <a:rPr lang="en-US" dirty="0" smtClean="0"/>
              <a:t>May take place 1-2 weeks before reading</a:t>
            </a:r>
          </a:p>
          <a:p>
            <a:pPr>
              <a:buNone/>
            </a:pPr>
            <a:endParaRPr lang="en-US" sz="1000" dirty="0" smtClean="0"/>
          </a:p>
          <a:p>
            <a:r>
              <a:rPr lang="en-US" dirty="0" smtClean="0"/>
              <a:t>Takes 3-4 exposures, no more than 2 days apart</a:t>
            </a:r>
            <a:endParaRPr lang="en-US" dirty="0"/>
          </a:p>
        </p:txBody>
      </p:sp>
      <p:sp>
        <p:nvSpPr>
          <p:cNvPr id="6" name="Content Placeholder 5"/>
          <p:cNvSpPr>
            <a:spLocks noGrp="1"/>
          </p:cNvSpPr>
          <p:nvPr>
            <p:ph sz="half" idx="2"/>
          </p:nvPr>
        </p:nvSpPr>
        <p:spPr>
          <a:ln w="25400">
            <a:solidFill>
              <a:schemeClr val="tx1"/>
            </a:solidFill>
          </a:ln>
        </p:spPr>
        <p:txBody>
          <a:bodyPr/>
          <a:lstStyle/>
          <a:p>
            <a:pPr algn="ctr">
              <a:buNone/>
            </a:pPr>
            <a:r>
              <a:rPr lang="en-US" b="1" dirty="0" smtClean="0"/>
              <a:t>Activating Background Knowledge</a:t>
            </a:r>
          </a:p>
          <a:p>
            <a:r>
              <a:rPr lang="en-US" dirty="0" smtClean="0"/>
              <a:t>Students have some knowledge of a topic</a:t>
            </a:r>
          </a:p>
          <a:p>
            <a:pPr>
              <a:buNone/>
            </a:pPr>
            <a:endParaRPr lang="en-US" sz="1000" dirty="0" smtClean="0"/>
          </a:p>
          <a:p>
            <a:r>
              <a:rPr lang="en-US" dirty="0" smtClean="0"/>
              <a:t>Takes place directly prior to reading</a:t>
            </a:r>
          </a:p>
          <a:p>
            <a:pPr>
              <a:buNone/>
            </a:pPr>
            <a:endParaRPr lang="en-US" sz="1000" dirty="0" smtClean="0"/>
          </a:p>
          <a:p>
            <a:r>
              <a:rPr lang="en-US" dirty="0" smtClean="0"/>
              <a:t>Takes 2-10 minutes</a:t>
            </a:r>
            <a:endParaRPr lang="en-US" dirty="0"/>
          </a:p>
        </p:txBody>
      </p:sp>
      <p:sp>
        <p:nvSpPr>
          <p:cNvPr id="2" name="Slide Number Placeholder 1"/>
          <p:cNvSpPr>
            <a:spLocks noGrp="1"/>
          </p:cNvSpPr>
          <p:nvPr>
            <p:ph type="sldNum" sz="quarter" idx="10"/>
          </p:nvPr>
        </p:nvSpPr>
        <p:spPr/>
        <p:txBody>
          <a:bodyPr/>
          <a:lstStyle/>
          <a:p>
            <a:pPr>
              <a:defRPr/>
            </a:pPr>
            <a:fld id="{BD9CA6BA-ECE5-470B-BE7D-AFF332759620}" type="slidenum">
              <a:rPr lang="en-US" smtClean="0"/>
              <a:pPr>
                <a:defRPr/>
              </a:pPr>
              <a:t>19</a:t>
            </a:fld>
            <a:endParaRPr lang="en-US" dirty="0"/>
          </a:p>
        </p:txBody>
      </p:sp>
      <p:sp>
        <p:nvSpPr>
          <p:cNvPr id="8" name="Footer Placeholder 7"/>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Tree>
    <p:extLst>
      <p:ext uri="{BB962C8B-B14F-4D97-AF65-F5344CB8AC3E}">
        <p14:creationId xmlns:p14="http://schemas.microsoft.com/office/powerpoint/2010/main" val="2256496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u="sng" dirty="0" smtClean="0"/>
              <a:t>Planning for Sustainability </a:t>
            </a:r>
            <a:endParaRPr lang="en-US" sz="2800" b="1" u="sng" dirty="0" smtClean="0"/>
          </a:p>
        </p:txBody>
      </p:sp>
      <p:sp>
        <p:nvSpPr>
          <p:cNvPr id="3" name="Content Placeholder 2"/>
          <p:cNvSpPr>
            <a:spLocks noGrp="1"/>
          </p:cNvSpPr>
          <p:nvPr>
            <p:ph idx="1"/>
          </p:nvPr>
        </p:nvSpPr>
        <p:spPr>
          <a:xfrm>
            <a:off x="228600" y="1752600"/>
            <a:ext cx="8763000" cy="4648200"/>
          </a:xfrm>
        </p:spPr>
        <p:txBody>
          <a:bodyPr rtlCol="0">
            <a:normAutofit/>
          </a:bodyPr>
          <a:lstStyle/>
          <a:p>
            <a:pPr marL="228600" indent="0" eaLnBrk="1" fontAlgn="auto" hangingPunct="1">
              <a:spcAft>
                <a:spcPts val="0"/>
              </a:spcAft>
              <a:buFont typeface="Arial" pitchFamily="34" charset="0"/>
              <a:buNone/>
              <a:defRPr/>
            </a:pPr>
            <a:r>
              <a:rPr lang="en-US" sz="1800" dirty="0" smtClean="0"/>
              <a:t>The TLI grant  offers trainings on 10 comprehension</a:t>
            </a:r>
            <a:r>
              <a:rPr lang="en-US" sz="1800" b="1" i="1" dirty="0" smtClean="0"/>
              <a:t> </a:t>
            </a:r>
            <a:r>
              <a:rPr lang="en-US" sz="1800" dirty="0" smtClean="0"/>
              <a:t>modules. These modules provide teachers with research-based knowledge &amp; teaching practices to offer direct, explicit, systematic instruction of comprehension across the grade levels.</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668938372"/>
              </p:ext>
            </p:extLst>
          </p:nvPr>
        </p:nvGraphicFramePr>
        <p:xfrm>
          <a:off x="457200" y="2743200"/>
          <a:ext cx="8229600" cy="312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52800"/>
                <a:gridCol w="4876800"/>
              </a:tblGrid>
              <a:tr h="370840">
                <a:tc>
                  <a:txBody>
                    <a:bodyPr/>
                    <a:lstStyle/>
                    <a:p>
                      <a:pPr algn="ctr"/>
                      <a:r>
                        <a:rPr lang="en-US" sz="2000" b="1" dirty="0" smtClean="0">
                          <a:solidFill>
                            <a:schemeClr val="tx1"/>
                          </a:solidFill>
                        </a:rPr>
                        <a:t>Instructional Supports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r>
                        <a:rPr lang="en-US" sz="2000" b="1" dirty="0" smtClean="0">
                          <a:solidFill>
                            <a:schemeClr val="tx1"/>
                          </a:solidFill>
                        </a:rPr>
                        <a:t>Strategy</a:t>
                      </a:r>
                      <a:r>
                        <a:rPr lang="en-US" sz="2000" b="1" baseline="0" dirty="0" smtClean="0">
                          <a:solidFill>
                            <a:schemeClr val="tx1"/>
                          </a:solidFill>
                        </a:rPr>
                        <a:t> Focus</a:t>
                      </a:r>
                      <a:endParaRPr lang="en-US" sz="20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r>
              <a:tr h="370840">
                <a:tc>
                  <a:txBody>
                    <a:bodyPr/>
                    <a:lstStyle/>
                    <a:p>
                      <a:pPr marL="285750" indent="-285750">
                        <a:buFont typeface="Wingdings" pitchFamily="2" charset="2"/>
                        <a:buChar char="ü"/>
                      </a:pPr>
                      <a:r>
                        <a:rPr lang="en-US" sz="1600" b="1" dirty="0" smtClean="0">
                          <a:solidFill>
                            <a:schemeClr val="tx1"/>
                          </a:solidFill>
                        </a:rPr>
                        <a:t>Reading With Purpose (K-12)</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pPr marL="285750" indent="-285750">
                        <a:buFont typeface="Wingdings" pitchFamily="2" charset="2"/>
                        <a:buChar char="ü"/>
                      </a:pPr>
                      <a:r>
                        <a:rPr lang="en-US" sz="1600" b="1" dirty="0" smtClean="0">
                          <a:solidFill>
                            <a:schemeClr val="tx1"/>
                          </a:solidFill>
                        </a:rPr>
                        <a:t>Making Connections (K-12)</a:t>
                      </a:r>
                      <a:endParaRPr lang="en-US" sz="1600" b="1" dirty="0">
                        <a:solidFill>
                          <a:schemeClr val="tx1"/>
                        </a:solidFill>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pPr marL="285750" indent="-285750">
                        <a:buFont typeface="Wingdings" pitchFamily="2" charset="2"/>
                        <a:buChar char="ü"/>
                      </a:pPr>
                      <a:r>
                        <a:rPr lang="en-US" sz="1600" b="1" dirty="0" smtClean="0"/>
                        <a:t>Think-Turn-Talk (K-12)</a:t>
                      </a:r>
                      <a:endParaRPr lang="en-US" sz="1600" b="1" dirty="0"/>
                    </a:p>
                  </a:txBody>
                  <a:tcPr>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pPr>
                        <a:buFont typeface="Wingdings" pitchFamily="2" charset="2"/>
                        <a:buChar char="ü"/>
                      </a:pPr>
                      <a:r>
                        <a:rPr lang="en-US" sz="1600" b="1" dirty="0" smtClean="0"/>
                        <a:t>  Creating Mental</a:t>
                      </a:r>
                      <a:r>
                        <a:rPr lang="en-US" sz="1600" b="1" baseline="0" dirty="0" smtClean="0"/>
                        <a:t> Images (K-5)</a:t>
                      </a:r>
                      <a:endParaRPr lang="en-US" sz="1600"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pPr marL="285750" indent="-285750">
                        <a:buFont typeface="Wingdings" pitchFamily="2" charset="2"/>
                        <a:buChar char="ü"/>
                      </a:pPr>
                      <a:r>
                        <a:rPr lang="en-US" sz="1600" b="1" dirty="0" smtClean="0"/>
                        <a:t>Cognitive Strategy Routine (K-12)</a:t>
                      </a:r>
                      <a:endParaRPr lang="en-US" sz="1600" b="1" dirty="0"/>
                    </a:p>
                  </a:txBody>
                  <a:tcPr anchor="ctr">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pPr marL="285750" indent="-285750">
                        <a:buFont typeface="Wingdings" pitchFamily="2" charset="2"/>
                        <a:buChar char="ü"/>
                      </a:pPr>
                      <a:r>
                        <a:rPr lang="en-US" sz="1600" b="1" dirty="0" smtClean="0"/>
                        <a:t>Making Inferences &amp; Predictions (K-12)</a:t>
                      </a:r>
                    </a:p>
                    <a:p>
                      <a:r>
                        <a:rPr lang="en-US" sz="1200" b="1" dirty="0" smtClean="0"/>
                        <a:t>         (Two Parts Grades </a:t>
                      </a:r>
                      <a:r>
                        <a:rPr lang="en-US" sz="1200" b="1" baseline="0" dirty="0" smtClean="0"/>
                        <a:t>6-12 only)</a:t>
                      </a:r>
                      <a:endParaRPr lang="en-US" sz="1200"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endParaRPr lang="en-US" sz="16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ü"/>
                      </a:pPr>
                      <a:r>
                        <a:rPr lang="en-US" sz="1600" b="1" dirty="0" smtClean="0"/>
                        <a:t>   Determining Importance &amp; Summarizing (K-12)</a:t>
                      </a:r>
                    </a:p>
                    <a:p>
                      <a:r>
                        <a:rPr lang="en-US" sz="1200" b="1" dirty="0" smtClean="0"/>
                        <a:t>         (Four</a:t>
                      </a:r>
                      <a:r>
                        <a:rPr lang="en-US" sz="1200" b="1" baseline="0" dirty="0" smtClean="0"/>
                        <a:t> Parts Grades 3-12)</a:t>
                      </a: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pPr marL="285750" indent="-285750">
                        <a:buFont typeface="Wingdings" pitchFamily="2" charset="2"/>
                        <a:buChar char="ü"/>
                      </a:pPr>
                      <a:r>
                        <a:rPr lang="en-US" sz="1600" b="1" dirty="0" smtClean="0"/>
                        <a:t>Listening</a:t>
                      </a:r>
                      <a:r>
                        <a:rPr lang="en-US" sz="1600" b="1" baseline="0" dirty="0" smtClean="0"/>
                        <a:t> Comprehension (PK-1)</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       Asking &amp;</a:t>
                      </a:r>
                      <a:r>
                        <a:rPr lang="en-US" sz="1600" b="1" baseline="0" dirty="0" smtClean="0">
                          <a:solidFill>
                            <a:srgbClr val="FF0000"/>
                          </a:solidFill>
                        </a:rPr>
                        <a:t> Answering Questions (K-12)</a:t>
                      </a:r>
                      <a:endParaRPr lang="en-US" sz="1600" b="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solidFill>
                            <a:srgbClr val="FF0000"/>
                          </a:solidFill>
                        </a:rPr>
                        <a:t>       Monitoring &amp; Clarifying (Multiple Strategy Use) </a:t>
                      </a:r>
                    </a:p>
                    <a:p>
                      <a:r>
                        <a:rPr lang="en-US" sz="1600" b="1" dirty="0" smtClean="0">
                          <a:solidFill>
                            <a:srgbClr val="FF0000"/>
                          </a:solidFill>
                        </a:rPr>
                        <a:t>       (K-12)</a:t>
                      </a:r>
                      <a:endParaRPr lang="en-US" sz="1600" b="1" dirty="0">
                        <a:solidFill>
                          <a:srgbClr val="FF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val="2622552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l="26923" t="38889" r="28526" b="41026"/>
          <a:stretch>
            <a:fillRect/>
          </a:stretch>
        </p:blipFill>
        <p:spPr bwMode="auto">
          <a:xfrm>
            <a:off x="1219200" y="3505200"/>
            <a:ext cx="3352800" cy="1447800"/>
          </a:xfrm>
          <a:prstGeom prst="rect">
            <a:avLst/>
          </a:prstGeom>
          <a:noFill/>
          <a:ln w="9525">
            <a:noFill/>
            <a:miter lim="800000"/>
            <a:headEnd/>
            <a:tailEnd/>
          </a:ln>
        </p:spPr>
      </p:pic>
      <p:pic>
        <p:nvPicPr>
          <p:cNvPr id="11" name="Picture 10"/>
          <p:cNvPicPr/>
          <p:nvPr/>
        </p:nvPicPr>
        <p:blipFill>
          <a:blip r:embed="rId4" cstate="print"/>
          <a:srcRect l="27083" t="35897" r="28366" b="32479"/>
          <a:stretch>
            <a:fillRect/>
          </a:stretch>
        </p:blipFill>
        <p:spPr bwMode="auto">
          <a:xfrm>
            <a:off x="4267200" y="4953000"/>
            <a:ext cx="3352800" cy="16764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3 Types of Connections</a:t>
            </a:r>
            <a:endParaRPr lang="en-US" b="1" dirty="0"/>
          </a:p>
        </p:txBody>
      </p:sp>
      <p:sp>
        <p:nvSpPr>
          <p:cNvPr id="3" name="Content Placeholder 2"/>
          <p:cNvSpPr>
            <a:spLocks noGrp="1"/>
          </p:cNvSpPr>
          <p:nvPr>
            <p:ph idx="1"/>
          </p:nvPr>
        </p:nvSpPr>
        <p:spPr>
          <a:xfrm>
            <a:off x="914400" y="1905000"/>
            <a:ext cx="7086600" cy="4572000"/>
          </a:xfrm>
        </p:spPr>
        <p:txBody>
          <a:bodyPr>
            <a:normAutofit fontScale="85000" lnSpcReduction="20000"/>
          </a:bodyPr>
          <a:lstStyle/>
          <a:p>
            <a:pPr marL="0" indent="0">
              <a:lnSpc>
                <a:spcPct val="200000"/>
              </a:lnSpc>
              <a:buNone/>
            </a:pPr>
            <a:r>
              <a:rPr lang="en-US" sz="4200" dirty="0" smtClean="0"/>
              <a:t>Text-to-Self</a:t>
            </a:r>
          </a:p>
          <a:p>
            <a:pPr marL="0" indent="0">
              <a:lnSpc>
                <a:spcPct val="200000"/>
              </a:lnSpc>
              <a:buNone/>
            </a:pPr>
            <a:r>
              <a:rPr lang="en-US" sz="4200" dirty="0"/>
              <a:t>	</a:t>
            </a:r>
            <a:r>
              <a:rPr lang="en-US" sz="4200" dirty="0" smtClean="0"/>
              <a:t>	Text-to-Text</a:t>
            </a:r>
          </a:p>
          <a:p>
            <a:pPr marL="0" indent="0">
              <a:lnSpc>
                <a:spcPct val="200000"/>
              </a:lnSpc>
              <a:buNone/>
            </a:pPr>
            <a:r>
              <a:rPr lang="en-US" sz="4200" dirty="0"/>
              <a:t>	</a:t>
            </a:r>
            <a:r>
              <a:rPr lang="en-US" sz="4200" dirty="0" smtClean="0"/>
              <a:t>			Text-to-World</a:t>
            </a:r>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r>
              <a:rPr lang="en-US" sz="800" dirty="0" smtClean="0"/>
              <a:t>  </a:t>
            </a:r>
          </a:p>
          <a:p>
            <a:pPr marL="0" indent="0">
              <a:buNone/>
            </a:pPr>
            <a:r>
              <a:rPr lang="en-US" dirty="0"/>
              <a:t>	</a:t>
            </a:r>
            <a:r>
              <a:rPr lang="en-US" dirty="0" smtClean="0"/>
              <a:t>				</a:t>
            </a:r>
            <a:endParaRPr lang="en-US" sz="2000" dirty="0"/>
          </a:p>
        </p:txBody>
      </p:sp>
      <p:pic>
        <p:nvPicPr>
          <p:cNvPr id="35842" name="Picture 2" descr="http://images.clipart.com/thw/thw11/CL/5433_2005010014/000803_1054_21/20413835.thb.jpg?000803_1054_2151_v__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0893" y="1721927"/>
            <a:ext cx="1102519" cy="1478473"/>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downloads.clipart.com/19984090.png?t=1357762027&amp;h=df34e86669c5b431e1b5a7d1f9f5cd8f&amp;u=TPRI-20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0036" y="4191000"/>
            <a:ext cx="1384300" cy="1381607"/>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downloads.clipart.com/20515474.png?t=1357762115&amp;h=9091fbe48b4f9398871594d0dd13fc5a&amp;u=TPRI-20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2987040"/>
            <a:ext cx="1752600" cy="10515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47BD07F8-A3B2-42B8-A183-FF77F6F55A50}" type="slidenum">
              <a:rPr lang="en-US" smtClean="0"/>
              <a:pPr>
                <a:defRPr/>
              </a:pPr>
              <a:t>20</a:t>
            </a:fld>
            <a:endParaRPr lang="en-US" dirty="0"/>
          </a:p>
        </p:txBody>
      </p:sp>
      <p:sp>
        <p:nvSpPr>
          <p:cNvPr id="6" name="Footer Placeholder 5"/>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9" name="Picture 8"/>
          <p:cNvPicPr/>
          <p:nvPr/>
        </p:nvPicPr>
        <p:blipFill>
          <a:blip r:embed="rId8" cstate="print"/>
          <a:srcRect l="26763" t="42094" r="28686" b="37179"/>
          <a:stretch>
            <a:fillRect/>
          </a:stretch>
        </p:blipFill>
        <p:spPr bwMode="auto">
          <a:xfrm>
            <a:off x="4495800" y="1524000"/>
            <a:ext cx="3505200" cy="1371600"/>
          </a:xfrm>
          <a:prstGeom prst="rect">
            <a:avLst/>
          </a:prstGeom>
          <a:noFill/>
          <a:ln w="9525">
            <a:noFill/>
            <a:miter lim="800000"/>
            <a:headEnd/>
            <a:tailEnd/>
          </a:ln>
        </p:spPr>
      </p:pic>
    </p:spTree>
    <p:extLst>
      <p:ext uri="{BB962C8B-B14F-4D97-AF65-F5344CB8AC3E}">
        <p14:creationId xmlns:p14="http://schemas.microsoft.com/office/powerpoint/2010/main" val="1847311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Inferences and Predictions </a:t>
            </a:r>
            <a:br>
              <a:rPr lang="en-US" b="1" dirty="0" smtClean="0"/>
            </a:br>
            <a:r>
              <a:rPr lang="en-US" b="1" dirty="0" smtClean="0"/>
              <a:t>(K – 5</a:t>
            </a:r>
            <a:r>
              <a:rPr lang="en-US" b="1" baseline="30000" dirty="0" smtClean="0"/>
              <a:t>th</a:t>
            </a:r>
            <a:r>
              <a:rPr lang="en-US" b="1" dirty="0" smtClean="0"/>
              <a:t>)</a:t>
            </a:r>
            <a:endParaRPr lang="en-US" b="1" dirty="0"/>
          </a:p>
        </p:txBody>
      </p:sp>
      <p:pic>
        <p:nvPicPr>
          <p:cNvPr id="11" name="Picture 10"/>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133600"/>
            <a:ext cx="33083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p:cNvSpPr txBox="1">
            <a:spLocks noChangeArrowheads="1"/>
          </p:cNvSpPr>
          <p:nvPr/>
        </p:nvSpPr>
        <p:spPr bwMode="auto">
          <a:xfrm>
            <a:off x="3581400" y="3733800"/>
            <a:ext cx="2169645" cy="30777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b="1" dirty="0" smtClean="0">
                <a:solidFill>
                  <a:schemeClr val="tx1"/>
                </a:solidFill>
                <a:effectLst/>
                <a:latin typeface="Arial" pitchFamily="34" charset="0"/>
                <a:ea typeface="Calibri"/>
                <a:cs typeface="Arial" pitchFamily="34" charset="0"/>
              </a:rPr>
              <a:t>Scaffold for Success</a:t>
            </a:r>
          </a:p>
        </p:txBody>
      </p:sp>
      <p:sp>
        <p:nvSpPr>
          <p:cNvPr id="15" name="Text Box 2"/>
          <p:cNvSpPr txBox="1">
            <a:spLocks noChangeArrowheads="1"/>
          </p:cNvSpPr>
          <p:nvPr/>
        </p:nvSpPr>
        <p:spPr bwMode="auto">
          <a:xfrm>
            <a:off x="3581400" y="4114800"/>
            <a:ext cx="2169645" cy="30777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b="1" dirty="0" smtClean="0">
                <a:solidFill>
                  <a:schemeClr val="tx1"/>
                </a:solidFill>
                <a:effectLst/>
                <a:latin typeface="Arial" pitchFamily="34" charset="0"/>
                <a:ea typeface="Calibri"/>
                <a:cs typeface="Arial" pitchFamily="34" charset="0"/>
              </a:rPr>
              <a:t>Across Content Areas  </a:t>
            </a:r>
          </a:p>
        </p:txBody>
      </p:sp>
      <p:sp>
        <p:nvSpPr>
          <p:cNvPr id="18" name="Text Box 2"/>
          <p:cNvSpPr txBox="1">
            <a:spLocks noChangeArrowheads="1"/>
          </p:cNvSpPr>
          <p:nvPr/>
        </p:nvSpPr>
        <p:spPr bwMode="auto">
          <a:xfrm>
            <a:off x="3200400" y="4495800"/>
            <a:ext cx="2743200" cy="646331"/>
          </a:xfrm>
          <a:prstGeom prst="rect">
            <a:avLst/>
          </a:prstGeom>
          <a:solidFill>
            <a:srgbClr val="FFA7D3"/>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endParaRPr lang="en-US" sz="1200" dirty="0" smtClean="0">
              <a:solidFill>
                <a:schemeClr val="tx1"/>
              </a:solidFill>
              <a:effectLst/>
              <a:latin typeface="Arial" pitchFamily="34" charset="0"/>
              <a:ea typeface="Calibri"/>
              <a:cs typeface="Arial" pitchFamily="34" charset="0"/>
            </a:endParaRPr>
          </a:p>
          <a:p>
            <a:pPr marL="0" marR="0">
              <a:spcBef>
                <a:spcPts val="0"/>
              </a:spcBef>
              <a:spcAft>
                <a:spcPts val="0"/>
              </a:spcAft>
            </a:pPr>
            <a:endParaRPr lang="en-US" sz="1200" dirty="0" smtClean="0">
              <a:solidFill>
                <a:schemeClr val="tx1"/>
              </a:solidFill>
              <a:latin typeface="Arial" pitchFamily="34" charset="0"/>
              <a:ea typeface="Calibri"/>
              <a:cs typeface="Arial" pitchFamily="34" charset="0"/>
            </a:endParaRPr>
          </a:p>
          <a:p>
            <a:pPr marL="0" marR="0">
              <a:spcBef>
                <a:spcPts val="0"/>
              </a:spcBef>
              <a:spcAft>
                <a:spcPts val="0"/>
              </a:spcAft>
            </a:pPr>
            <a:endParaRPr lang="en-US" sz="1200" dirty="0" smtClean="0">
              <a:solidFill>
                <a:schemeClr val="tx1"/>
              </a:solidFill>
              <a:latin typeface="Arial" pitchFamily="34" charset="0"/>
              <a:ea typeface="Calibri"/>
              <a:cs typeface="Arial" pitchFamily="34" charset="0"/>
            </a:endParaRPr>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17" name="Text Box 2"/>
          <p:cNvSpPr txBox="1">
            <a:spLocks noChangeArrowheads="1"/>
          </p:cNvSpPr>
          <p:nvPr/>
        </p:nvSpPr>
        <p:spPr bwMode="auto">
          <a:xfrm>
            <a:off x="3657600" y="3352800"/>
            <a:ext cx="1676400" cy="400110"/>
          </a:xfrm>
          <a:prstGeom prst="rect">
            <a:avLst/>
          </a:prstGeom>
          <a:solidFill>
            <a:srgbClr val="FFA7D3"/>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endParaRPr lang="en-US" sz="2000" dirty="0" smtClean="0">
              <a:solidFill>
                <a:schemeClr val="tx1"/>
              </a:solidFill>
              <a:effectLst/>
              <a:latin typeface="Arial" pitchFamily="34" charset="0"/>
              <a:ea typeface="Calibri"/>
              <a:cs typeface="Arial" pitchFamily="34" charset="0"/>
            </a:endParaRPr>
          </a:p>
        </p:txBody>
      </p:sp>
      <p:sp>
        <p:nvSpPr>
          <p:cNvPr id="12" name="Text Box 2"/>
          <p:cNvSpPr txBox="1">
            <a:spLocks noChangeArrowheads="1"/>
          </p:cNvSpPr>
          <p:nvPr/>
        </p:nvSpPr>
        <p:spPr bwMode="auto">
          <a:xfrm>
            <a:off x="3581400" y="3352800"/>
            <a:ext cx="2169645" cy="30777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b="1" dirty="0" smtClean="0">
                <a:solidFill>
                  <a:schemeClr val="tx1"/>
                </a:solidFill>
                <a:latin typeface="Arial" pitchFamily="34" charset="0"/>
                <a:ea typeface="Calibri"/>
                <a:cs typeface="Arial" pitchFamily="34" charset="0"/>
              </a:rPr>
              <a:t>Explicit Instruction</a:t>
            </a:r>
            <a:endParaRPr lang="en-US" sz="1400" b="1" dirty="0" smtClean="0">
              <a:solidFill>
                <a:schemeClr val="tx1"/>
              </a:solidFill>
              <a:effectLst/>
              <a:latin typeface="Arial" pitchFamily="34" charset="0"/>
              <a:ea typeface="Calibri"/>
              <a:cs typeface="Arial" pitchFamily="34" charset="0"/>
            </a:endParaRPr>
          </a:p>
        </p:txBody>
      </p:sp>
      <p:sp>
        <p:nvSpPr>
          <p:cNvPr id="13" name="TextBox 12"/>
          <p:cNvSpPr txBox="1"/>
          <p:nvPr/>
        </p:nvSpPr>
        <p:spPr>
          <a:xfrm>
            <a:off x="6477000" y="2590800"/>
            <a:ext cx="2286000" cy="400110"/>
          </a:xfrm>
          <a:prstGeom prst="rect">
            <a:avLst/>
          </a:prstGeom>
          <a:noFill/>
        </p:spPr>
        <p:txBody>
          <a:bodyPr wrap="square" rtlCol="0">
            <a:spAutoFit/>
          </a:bodyPr>
          <a:lstStyle/>
          <a:p>
            <a:pPr algn="ctr"/>
            <a:r>
              <a:rPr lang="en-US" sz="2000" b="1" dirty="0" smtClean="0">
                <a:solidFill>
                  <a:schemeClr val="tx1"/>
                </a:solidFill>
                <a:latin typeface="Albertus Medium" pitchFamily="34" charset="0"/>
              </a:rPr>
              <a:t>Anchor Lesson</a:t>
            </a:r>
            <a:endParaRPr lang="en-US" sz="2000" b="1" dirty="0">
              <a:solidFill>
                <a:schemeClr val="tx1"/>
              </a:solidFill>
              <a:latin typeface="Albertus Medium" pitchFamily="34" charset="0"/>
            </a:endParaRPr>
          </a:p>
        </p:txBody>
      </p:sp>
      <p:pic>
        <p:nvPicPr>
          <p:cNvPr id="16" name="Picture 15"/>
          <p:cNvPicPr/>
          <p:nvPr/>
        </p:nvPicPr>
        <p:blipFill>
          <a:blip r:embed="rId4" cstate="print"/>
          <a:srcRect l="33333" t="59188" r="40385" b="10897"/>
          <a:stretch>
            <a:fillRect/>
          </a:stretch>
        </p:blipFill>
        <p:spPr bwMode="auto">
          <a:xfrm>
            <a:off x="6781800" y="3048000"/>
            <a:ext cx="1905000" cy="2286000"/>
          </a:xfrm>
          <a:prstGeom prst="rect">
            <a:avLst/>
          </a:prstGeom>
          <a:noFill/>
          <a:ln w="9525">
            <a:noFill/>
            <a:miter lim="800000"/>
            <a:headEnd/>
            <a:tailEnd/>
          </a:ln>
        </p:spPr>
      </p:pic>
      <p:sp>
        <p:nvSpPr>
          <p:cNvPr id="20" name="TextBox 19"/>
          <p:cNvSpPr txBox="1"/>
          <p:nvPr/>
        </p:nvSpPr>
        <p:spPr>
          <a:xfrm>
            <a:off x="3200400" y="2895600"/>
            <a:ext cx="2590800" cy="276999"/>
          </a:xfrm>
          <a:prstGeom prst="rect">
            <a:avLst/>
          </a:prstGeom>
          <a:noFill/>
        </p:spPr>
        <p:txBody>
          <a:bodyPr wrap="square" rtlCol="0">
            <a:spAutoFit/>
          </a:bodyPr>
          <a:lstStyle/>
          <a:p>
            <a:r>
              <a:rPr lang="en-US" sz="1200" dirty="0" smtClean="0">
                <a:solidFill>
                  <a:schemeClr val="tx1"/>
                </a:solidFill>
                <a:latin typeface="Arial" pitchFamily="34" charset="0"/>
                <a:cs typeface="Arial" pitchFamily="34" charset="0"/>
              </a:rPr>
              <a:t>Making Inferences &amp; Predictions </a:t>
            </a:r>
            <a:endParaRPr lang="en-US" sz="1200" dirty="0">
              <a:solidFill>
                <a:schemeClr val="tx1"/>
              </a:solidFill>
              <a:latin typeface="Arial" pitchFamily="34" charset="0"/>
              <a:cs typeface="Arial" pitchFamily="34" charset="0"/>
            </a:endParaRPr>
          </a:p>
        </p:txBody>
      </p:sp>
      <p:sp>
        <p:nvSpPr>
          <p:cNvPr id="21" name="TextBox 20"/>
          <p:cNvSpPr txBox="1"/>
          <p:nvPr/>
        </p:nvSpPr>
        <p:spPr>
          <a:xfrm>
            <a:off x="3124200" y="3124200"/>
            <a:ext cx="2743200" cy="215444"/>
          </a:xfrm>
          <a:prstGeom prst="rect">
            <a:avLst/>
          </a:prstGeom>
          <a:solidFill>
            <a:srgbClr val="F3A7D4"/>
          </a:solidFill>
        </p:spPr>
        <p:txBody>
          <a:bodyPr wrap="square" rtlCol="0">
            <a:spAutoFit/>
          </a:bodyPr>
          <a:lstStyle/>
          <a:p>
            <a:endParaRPr lang="en-US" sz="800" dirty="0"/>
          </a:p>
        </p:txBody>
      </p:sp>
    </p:spTree>
    <p:extLst>
      <p:ext uri="{BB962C8B-B14F-4D97-AF65-F5344CB8AC3E}">
        <p14:creationId xmlns:p14="http://schemas.microsoft.com/office/powerpoint/2010/main" val="2393994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5 - Think Alouds </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19" name="Picture 18"/>
          <p:cNvPicPr/>
          <p:nvPr/>
        </p:nvPicPr>
        <p:blipFill>
          <a:blip r:embed="rId3" cstate="print"/>
          <a:srcRect l="31410" t="28526" r="17789" b="29273"/>
          <a:stretch>
            <a:fillRect/>
          </a:stretch>
        </p:blipFill>
        <p:spPr bwMode="auto">
          <a:xfrm>
            <a:off x="533400" y="2057400"/>
            <a:ext cx="5410200" cy="3709987"/>
          </a:xfrm>
          <a:prstGeom prst="rect">
            <a:avLst/>
          </a:prstGeom>
          <a:noFill/>
          <a:ln w="9525">
            <a:noFill/>
            <a:miter lim="800000"/>
            <a:headEnd/>
            <a:tailEnd/>
          </a:ln>
        </p:spPr>
      </p:pic>
      <p:pic>
        <p:nvPicPr>
          <p:cNvPr id="2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8738">
            <a:off x="5894922" y="1963323"/>
            <a:ext cx="2788823" cy="21580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6324600" y="4724400"/>
            <a:ext cx="1981200" cy="923330"/>
          </a:xfrm>
          <a:prstGeom prst="rect">
            <a:avLst/>
          </a:prstGeom>
        </p:spPr>
        <p:txBody>
          <a:bodyPr wrap="square">
            <a:spAutoFit/>
          </a:bodyPr>
          <a:lstStyle/>
          <a:p>
            <a:pPr eaLnBrk="1" hangingPunct="1">
              <a:buFont typeface="Arial" pitchFamily="34" charset="0"/>
              <a:buChar char="•"/>
            </a:pPr>
            <a:r>
              <a:rPr lang="en-US" sz="1800" dirty="0" smtClean="0">
                <a:solidFill>
                  <a:schemeClr val="tx1"/>
                </a:solidFill>
                <a:latin typeface="Arial" pitchFamily="34" charset="0"/>
                <a:cs typeface="Arial" pitchFamily="34" charset="0"/>
              </a:rPr>
              <a:t>Use scaffolds to </a:t>
            </a:r>
          </a:p>
          <a:p>
            <a:pPr eaLnBrk="1" hangingPunct="1"/>
            <a:r>
              <a:rPr lang="en-US" sz="1800" dirty="0" smtClean="0">
                <a:solidFill>
                  <a:schemeClr val="tx1"/>
                </a:solidFill>
                <a:latin typeface="Arial" pitchFamily="34" charset="0"/>
                <a:cs typeface="Arial" pitchFamily="34" charset="0"/>
              </a:rPr>
              <a:t>  support student  </a:t>
            </a:r>
          </a:p>
          <a:p>
            <a:pPr eaLnBrk="1" hangingPunct="1"/>
            <a:r>
              <a:rPr lang="en-US" sz="1800" dirty="0" smtClean="0">
                <a:solidFill>
                  <a:schemeClr val="tx1"/>
                </a:solidFill>
                <a:latin typeface="Arial" pitchFamily="34" charset="0"/>
                <a:cs typeface="Arial" pitchFamily="34" charset="0"/>
              </a:rPr>
              <a:t>  learning</a:t>
            </a:r>
          </a:p>
        </p:txBody>
      </p:sp>
    </p:spTree>
    <p:extLst>
      <p:ext uri="{BB962C8B-B14F-4D97-AF65-F5344CB8AC3E}">
        <p14:creationId xmlns:p14="http://schemas.microsoft.com/office/powerpoint/2010/main" val="2393994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68350"/>
          </a:xfrm>
        </p:spPr>
        <p:txBody>
          <a:bodyPr/>
          <a:lstStyle/>
          <a:p>
            <a:r>
              <a:rPr lang="en-US" b="1" dirty="0" smtClean="0"/>
              <a:t>MIP Graphic Organizer </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7" name="Picture 6"/>
          <p:cNvPicPr/>
          <p:nvPr/>
        </p:nvPicPr>
        <p:blipFill>
          <a:blip r:embed="rId3" cstate="print">
            <a:lum contrast="10000"/>
          </a:blip>
          <a:srcRect l="29167" t="23504" r="15224" b="27351"/>
          <a:stretch>
            <a:fillRect/>
          </a:stretch>
        </p:blipFill>
        <p:spPr bwMode="auto">
          <a:xfrm>
            <a:off x="838200" y="1371600"/>
            <a:ext cx="7391400" cy="4876800"/>
          </a:xfrm>
          <a:prstGeom prst="rect">
            <a:avLst/>
          </a:prstGeom>
          <a:noFill/>
          <a:ln w="9525">
            <a:noFill/>
            <a:miter lim="800000"/>
            <a:headEnd/>
            <a:tailEnd/>
          </a:ln>
        </p:spPr>
      </p:pic>
    </p:spTree>
    <p:extLst>
      <p:ext uri="{BB962C8B-B14F-4D97-AF65-F5344CB8AC3E}">
        <p14:creationId xmlns:p14="http://schemas.microsoft.com/office/powerpoint/2010/main" val="2393994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57800" y="2667000"/>
            <a:ext cx="685800" cy="2308324"/>
          </a:xfrm>
          <a:prstGeom prst="rect">
            <a:avLst/>
          </a:prstGeom>
          <a:solidFill>
            <a:srgbClr val="FFFF66"/>
          </a:solidFill>
        </p:spPr>
        <p:txBody>
          <a:bodyPr wrap="square" rtlCol="0">
            <a:spAutoFit/>
          </a:bodyPr>
          <a:lstStyle/>
          <a:p>
            <a:endParaRPr lang="en-US" sz="7200" dirty="0" smtClean="0"/>
          </a:p>
          <a:p>
            <a:endParaRPr lang="en-US" sz="7200" dirty="0"/>
          </a:p>
        </p:txBody>
      </p:sp>
      <p:pic>
        <p:nvPicPr>
          <p:cNvPr id="3" name="Picture 2"/>
          <p:cNvPicPr>
            <a:picLocks noChangeAspect="1" noChangeArrowheads="1"/>
          </p:cNvPicPr>
          <p:nvPr/>
        </p:nvPicPr>
        <p:blipFill>
          <a:blip r:embed="rId3" cstate="print">
            <a:duotone>
              <a:prstClr val="black"/>
              <a:srgbClr val="FFFF00">
                <a:tint val="45000"/>
                <a:satMod val="400000"/>
              </a:srgbClr>
            </a:duotone>
          </a:blip>
          <a:srcRect r="2092" b="25302"/>
          <a:stretch>
            <a:fillRect/>
          </a:stretch>
        </p:blipFill>
        <p:spPr bwMode="auto">
          <a:xfrm>
            <a:off x="2743200" y="2133600"/>
            <a:ext cx="3276600" cy="4114800"/>
          </a:xfrm>
          <a:prstGeom prst="rect">
            <a:avLst/>
          </a:prstGeom>
          <a:noFill/>
          <a:ln w="9525">
            <a:solidFill>
              <a:schemeClr val="tx1"/>
            </a:solidFill>
            <a:miter lim="800000"/>
            <a:headEnd/>
            <a:tailEnd/>
          </a:ln>
        </p:spPr>
      </p:pic>
      <p:sp>
        <p:nvSpPr>
          <p:cNvPr id="7" name="TextBox 6"/>
          <p:cNvSpPr txBox="1">
            <a:spLocks noChangeArrowheads="1"/>
          </p:cNvSpPr>
          <p:nvPr/>
        </p:nvSpPr>
        <p:spPr bwMode="auto">
          <a:xfrm>
            <a:off x="3505200" y="4238655"/>
            <a:ext cx="1968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smtClean="0">
                <a:latin typeface="AlternateGothic2 BT" pitchFamily="34" charset="0"/>
              </a:rPr>
              <a:t>well-planned ?s</a:t>
            </a:r>
            <a:endParaRPr lang="en-US" sz="2000" dirty="0">
              <a:latin typeface="AlternateGothic2 BT" pitchFamily="34" charset="0"/>
            </a:endParaRPr>
          </a:p>
        </p:txBody>
      </p:sp>
      <p:sp>
        <p:nvSpPr>
          <p:cNvPr id="5" name="TextBox 4"/>
          <p:cNvSpPr txBox="1">
            <a:spLocks noChangeArrowheads="1"/>
          </p:cNvSpPr>
          <p:nvPr/>
        </p:nvSpPr>
        <p:spPr bwMode="auto">
          <a:xfrm>
            <a:off x="3505200" y="304791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latin typeface="AlternateGothic2 BT" pitchFamily="34" charset="0"/>
              </a:rPr>
              <a:t>3-5 seconds</a:t>
            </a:r>
          </a:p>
        </p:txBody>
      </p:sp>
      <p:sp>
        <p:nvSpPr>
          <p:cNvPr id="6" name="TextBox 5"/>
          <p:cNvSpPr txBox="1">
            <a:spLocks noChangeArrowheads="1"/>
          </p:cNvSpPr>
          <p:nvPr/>
        </p:nvSpPr>
        <p:spPr bwMode="auto">
          <a:xfrm>
            <a:off x="3495582" y="3352800"/>
            <a:ext cx="1978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latin typeface="AlternateGothic2 BT" pitchFamily="34" charset="0"/>
              </a:rPr>
              <a:t>t</a:t>
            </a:r>
            <a:r>
              <a:rPr lang="en-US" sz="2000" dirty="0" smtClean="0">
                <a:latin typeface="AlternateGothic2 BT" pitchFamily="34" charset="0"/>
              </a:rPr>
              <a:t>ime to process</a:t>
            </a:r>
            <a:endParaRPr lang="en-US" sz="2000" dirty="0">
              <a:latin typeface="AlternateGothic2 BT" pitchFamily="34" charset="0"/>
            </a:endParaRPr>
          </a:p>
        </p:txBody>
      </p:sp>
      <p:sp>
        <p:nvSpPr>
          <p:cNvPr id="10" name="Slide Number Placeholder 4"/>
          <p:cNvSpPr>
            <a:spLocks noGrp="1"/>
          </p:cNvSpPr>
          <p:nvPr>
            <p:ph type="sldNum" sz="quarter" idx="4294967295"/>
          </p:nvPr>
        </p:nvSpPr>
        <p:spPr>
          <a:xfrm>
            <a:off x="8763000" y="6461125"/>
            <a:ext cx="457200" cy="244475"/>
          </a:xfrm>
          <a:prstGeom prst="rect">
            <a:avLst/>
          </a:prstGeom>
        </p:spPr>
        <p:txBody>
          <a:bodyPr/>
          <a:lstStyle/>
          <a:p>
            <a:fld id="{7B44EE3B-371E-4108-AA03-CAAD196CADCD}" type="slidenum">
              <a:rPr lang="en-US" smtClean="0"/>
              <a:pPr/>
              <a:t>24</a:t>
            </a:fld>
            <a:endParaRPr lang="en-US" dirty="0"/>
          </a:p>
        </p:txBody>
      </p:sp>
      <p:sp>
        <p:nvSpPr>
          <p:cNvPr id="11" name="Title 1"/>
          <p:cNvSpPr>
            <a:spLocks noGrp="1"/>
          </p:cNvSpPr>
          <p:nvPr>
            <p:ph type="title"/>
          </p:nvPr>
        </p:nvSpPr>
        <p:spPr>
          <a:xfrm>
            <a:off x="457200" y="949325"/>
            <a:ext cx="8229600" cy="768350"/>
          </a:xfrm>
        </p:spPr>
        <p:txBody>
          <a:bodyPr/>
          <a:lstStyle/>
          <a:p>
            <a:pPr eaLnBrk="1" hangingPunct="1"/>
            <a:r>
              <a:rPr lang="en-US" b="1" dirty="0" smtClean="0"/>
              <a:t>Creating Mental Images  (K – 5</a:t>
            </a:r>
            <a:r>
              <a:rPr lang="en-US" b="1" baseline="30000" dirty="0" smtClean="0"/>
              <a:t>th</a:t>
            </a:r>
            <a:r>
              <a:rPr lang="en-US" b="1" dirty="0" smtClean="0"/>
              <a:t>) </a:t>
            </a:r>
          </a:p>
        </p:txBody>
      </p:sp>
      <p:sp>
        <p:nvSpPr>
          <p:cNvPr id="8" name="Footer Placeholder 7"/>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13" name="TextBox 12"/>
          <p:cNvSpPr txBox="1"/>
          <p:nvPr/>
        </p:nvSpPr>
        <p:spPr>
          <a:xfrm>
            <a:off x="3429000" y="3733800"/>
            <a:ext cx="2590800" cy="646331"/>
          </a:xfrm>
          <a:prstGeom prst="rect">
            <a:avLst/>
          </a:prstGeom>
          <a:solidFill>
            <a:srgbClr val="FFFF66"/>
          </a:solidFill>
        </p:spPr>
        <p:txBody>
          <a:bodyPr wrap="square" rtlCol="0">
            <a:spAutoFit/>
          </a:bodyPr>
          <a:lstStyle/>
          <a:p>
            <a:endParaRPr lang="en-US" sz="1200" b="1" u="sng" dirty="0" smtClean="0">
              <a:solidFill>
                <a:schemeClr val="tx1"/>
              </a:solidFill>
              <a:latin typeface="Arial" pitchFamily="34" charset="0"/>
              <a:cs typeface="Arial" pitchFamily="34" charset="0"/>
            </a:endParaRPr>
          </a:p>
          <a:p>
            <a:r>
              <a:rPr lang="en-US" sz="1200" b="1" u="sng" dirty="0" smtClean="0">
                <a:solidFill>
                  <a:schemeClr val="tx1"/>
                </a:solidFill>
                <a:latin typeface="Arial" pitchFamily="34" charset="0"/>
                <a:cs typeface="Arial" pitchFamily="34" charset="0"/>
              </a:rPr>
              <a:t>Activate background knowledge</a:t>
            </a:r>
          </a:p>
          <a:p>
            <a:r>
              <a:rPr lang="en-US" sz="1200" b="1" u="sng" dirty="0" smtClean="0">
                <a:solidFill>
                  <a:schemeClr val="tx1"/>
                </a:solidFill>
                <a:latin typeface="Arial" pitchFamily="34" charset="0"/>
                <a:cs typeface="Arial" pitchFamily="34" charset="0"/>
              </a:rPr>
              <a:t> </a:t>
            </a:r>
            <a:endParaRPr lang="en-US" sz="1200" b="1" u="sng" dirty="0">
              <a:solidFill>
                <a:schemeClr val="tx1"/>
              </a:solidFill>
              <a:latin typeface="Arial" pitchFamily="34" charset="0"/>
              <a:cs typeface="Arial" pitchFamily="34" charset="0"/>
            </a:endParaRPr>
          </a:p>
        </p:txBody>
      </p:sp>
      <p:sp>
        <p:nvSpPr>
          <p:cNvPr id="14" name="TextBox 13"/>
          <p:cNvSpPr txBox="1"/>
          <p:nvPr/>
        </p:nvSpPr>
        <p:spPr>
          <a:xfrm>
            <a:off x="3429000" y="4343400"/>
            <a:ext cx="2438400" cy="461665"/>
          </a:xfrm>
          <a:prstGeom prst="rect">
            <a:avLst/>
          </a:prstGeom>
          <a:solidFill>
            <a:srgbClr val="FFFF66"/>
          </a:solidFill>
        </p:spPr>
        <p:txBody>
          <a:bodyPr wrap="square" rtlCol="0">
            <a:spAutoFit/>
          </a:bodyPr>
          <a:lstStyle/>
          <a:p>
            <a:r>
              <a:rPr lang="en-US" sz="1200" b="1" u="sng" dirty="0" smtClean="0">
                <a:solidFill>
                  <a:schemeClr val="tx1"/>
                </a:solidFill>
                <a:latin typeface="Arial" pitchFamily="34" charset="0"/>
                <a:cs typeface="Arial" pitchFamily="34" charset="0"/>
              </a:rPr>
              <a:t>Understand text structures</a:t>
            </a:r>
          </a:p>
          <a:p>
            <a:r>
              <a:rPr lang="en-US" sz="1200" b="1" u="sng" dirty="0" smtClean="0">
                <a:solidFill>
                  <a:schemeClr val="tx1"/>
                </a:solidFill>
                <a:latin typeface="Arial" pitchFamily="34" charset="0"/>
                <a:cs typeface="Arial" pitchFamily="34" charset="0"/>
              </a:rPr>
              <a:t> </a:t>
            </a:r>
            <a:endParaRPr lang="en-US" sz="1200" b="1" u="sng" dirty="0">
              <a:solidFill>
                <a:schemeClr val="tx1"/>
              </a:solidFill>
              <a:latin typeface="Arial" pitchFamily="34" charset="0"/>
              <a:cs typeface="Arial" pitchFamily="34" charset="0"/>
            </a:endParaRPr>
          </a:p>
        </p:txBody>
      </p:sp>
      <p:sp>
        <p:nvSpPr>
          <p:cNvPr id="15" name="TextBox 14"/>
          <p:cNvSpPr txBox="1"/>
          <p:nvPr/>
        </p:nvSpPr>
        <p:spPr>
          <a:xfrm>
            <a:off x="3429000" y="5181600"/>
            <a:ext cx="2362200" cy="861774"/>
          </a:xfrm>
          <a:prstGeom prst="rect">
            <a:avLst/>
          </a:prstGeom>
          <a:solidFill>
            <a:srgbClr val="FFFF66"/>
          </a:solidFill>
        </p:spPr>
        <p:txBody>
          <a:bodyPr wrap="square" rtlCol="0">
            <a:spAutoFit/>
          </a:bodyPr>
          <a:lstStyle/>
          <a:p>
            <a:endParaRPr lang="en-US" sz="1200" b="1" u="sng" dirty="0" smtClean="0">
              <a:solidFill>
                <a:schemeClr val="tx1"/>
              </a:solidFill>
              <a:latin typeface="Arial" pitchFamily="34" charset="0"/>
              <a:cs typeface="Arial" pitchFamily="34" charset="0"/>
            </a:endParaRPr>
          </a:p>
          <a:p>
            <a:r>
              <a:rPr lang="en-US" sz="1200" b="1" u="sng" dirty="0" smtClean="0">
                <a:solidFill>
                  <a:schemeClr val="tx1"/>
                </a:solidFill>
                <a:latin typeface="Arial" pitchFamily="34" charset="0"/>
                <a:cs typeface="Arial" pitchFamily="34" charset="0"/>
              </a:rPr>
              <a:t>Increase motivation </a:t>
            </a:r>
          </a:p>
          <a:p>
            <a:r>
              <a:rPr lang="en-US" sz="1200" b="1" u="sng" dirty="0" smtClean="0">
                <a:solidFill>
                  <a:schemeClr val="tx1"/>
                </a:solidFill>
                <a:latin typeface="Arial" pitchFamily="34" charset="0"/>
                <a:cs typeface="Arial" pitchFamily="34" charset="0"/>
              </a:rPr>
              <a:t>&amp; engagement </a:t>
            </a:r>
          </a:p>
          <a:p>
            <a:endParaRPr lang="en-US" sz="1400" b="1" u="sng" dirty="0">
              <a:solidFill>
                <a:schemeClr val="tx1"/>
              </a:solidFill>
              <a:latin typeface="Arial" pitchFamily="34" charset="0"/>
              <a:cs typeface="Arial" pitchFamily="34" charset="0"/>
            </a:endParaRPr>
          </a:p>
        </p:txBody>
      </p:sp>
      <p:sp>
        <p:nvSpPr>
          <p:cNvPr id="19" name="TextBox 18"/>
          <p:cNvSpPr txBox="1"/>
          <p:nvPr/>
        </p:nvSpPr>
        <p:spPr>
          <a:xfrm>
            <a:off x="3429000" y="4724400"/>
            <a:ext cx="2362200" cy="646331"/>
          </a:xfrm>
          <a:prstGeom prst="rect">
            <a:avLst/>
          </a:prstGeom>
          <a:solidFill>
            <a:srgbClr val="FFFF66"/>
          </a:solidFill>
        </p:spPr>
        <p:txBody>
          <a:bodyPr wrap="square" rtlCol="0">
            <a:spAutoFit/>
          </a:bodyPr>
          <a:lstStyle/>
          <a:p>
            <a:endParaRPr lang="en-US" sz="1200" b="1" u="sng" dirty="0" smtClean="0">
              <a:solidFill>
                <a:schemeClr val="tx1"/>
              </a:solidFill>
              <a:latin typeface="Arial" pitchFamily="34" charset="0"/>
              <a:cs typeface="Arial" pitchFamily="34" charset="0"/>
            </a:endParaRPr>
          </a:p>
          <a:p>
            <a:r>
              <a:rPr lang="en-US" sz="1200" b="1" u="sng" dirty="0" smtClean="0">
                <a:solidFill>
                  <a:schemeClr val="tx1"/>
                </a:solidFill>
                <a:latin typeface="Arial" pitchFamily="34" charset="0"/>
                <a:cs typeface="Arial" pitchFamily="34" charset="0"/>
              </a:rPr>
              <a:t>Texts are memorable</a:t>
            </a:r>
          </a:p>
          <a:p>
            <a:endParaRPr lang="en-US" sz="1200" b="1" u="sng" dirty="0" smtClean="0">
              <a:solidFill>
                <a:schemeClr val="tx1"/>
              </a:solidFill>
              <a:latin typeface="Arial" pitchFamily="34" charset="0"/>
              <a:cs typeface="Arial" pitchFamily="34" charset="0"/>
            </a:endParaRPr>
          </a:p>
        </p:txBody>
      </p:sp>
      <p:sp>
        <p:nvSpPr>
          <p:cNvPr id="21" name="TextBox 20"/>
          <p:cNvSpPr txBox="1"/>
          <p:nvPr/>
        </p:nvSpPr>
        <p:spPr>
          <a:xfrm>
            <a:off x="6477000" y="2590800"/>
            <a:ext cx="2286000" cy="400110"/>
          </a:xfrm>
          <a:prstGeom prst="rect">
            <a:avLst/>
          </a:prstGeom>
          <a:noFill/>
        </p:spPr>
        <p:txBody>
          <a:bodyPr wrap="square" rtlCol="0">
            <a:spAutoFit/>
          </a:bodyPr>
          <a:lstStyle/>
          <a:p>
            <a:pPr algn="ctr"/>
            <a:r>
              <a:rPr lang="en-US" sz="2000" b="1" dirty="0" smtClean="0">
                <a:solidFill>
                  <a:schemeClr val="tx1"/>
                </a:solidFill>
                <a:latin typeface="Albertus Medium" pitchFamily="34" charset="0"/>
              </a:rPr>
              <a:t>Anchor Lesson</a:t>
            </a:r>
            <a:endParaRPr lang="en-US" sz="2000" b="1" dirty="0">
              <a:solidFill>
                <a:schemeClr val="tx1"/>
              </a:solidFill>
              <a:latin typeface="Albertus Medium" pitchFamily="34" charset="0"/>
            </a:endParaRPr>
          </a:p>
        </p:txBody>
      </p:sp>
      <p:pic>
        <p:nvPicPr>
          <p:cNvPr id="2050" name="Picture 2" descr="C:\Documents and Settings\mvera\Local Settings\Temporary Internet Files\Content.IE5\R6WOZN9A\MC900250766[1].wmf"/>
          <p:cNvPicPr>
            <a:picLocks noChangeAspect="1" noChangeArrowheads="1"/>
          </p:cNvPicPr>
          <p:nvPr/>
        </p:nvPicPr>
        <p:blipFill>
          <a:blip r:embed="rId4" cstate="print"/>
          <a:srcRect/>
          <a:stretch>
            <a:fillRect/>
          </a:stretch>
        </p:blipFill>
        <p:spPr bwMode="auto">
          <a:xfrm>
            <a:off x="6705600" y="3200400"/>
            <a:ext cx="1880886" cy="2200747"/>
          </a:xfrm>
          <a:prstGeom prst="rect">
            <a:avLst/>
          </a:prstGeom>
          <a:noFill/>
        </p:spPr>
      </p:pic>
      <p:sp>
        <p:nvSpPr>
          <p:cNvPr id="20" name="TextBox 19"/>
          <p:cNvSpPr txBox="1"/>
          <p:nvPr/>
        </p:nvSpPr>
        <p:spPr>
          <a:xfrm>
            <a:off x="3124200" y="3048000"/>
            <a:ext cx="2514600" cy="707886"/>
          </a:xfrm>
          <a:prstGeom prst="rect">
            <a:avLst/>
          </a:prstGeom>
          <a:solidFill>
            <a:srgbClr val="FFFF66"/>
          </a:solidFill>
        </p:spPr>
        <p:txBody>
          <a:bodyPr wrap="square" rtlCol="0">
            <a:spAutoFit/>
          </a:bodyPr>
          <a:lstStyle/>
          <a:p>
            <a:endParaRPr lang="en-US" sz="1400" u="sng" dirty="0" smtClean="0">
              <a:solidFill>
                <a:schemeClr val="tx1"/>
              </a:solidFill>
              <a:latin typeface="Arial" pitchFamily="34" charset="0"/>
              <a:cs typeface="Arial" pitchFamily="34" charset="0"/>
            </a:endParaRPr>
          </a:p>
          <a:p>
            <a:pPr algn="ctr"/>
            <a:r>
              <a:rPr lang="en-US" sz="1200" b="1" dirty="0" smtClean="0">
                <a:solidFill>
                  <a:schemeClr val="tx1"/>
                </a:solidFill>
                <a:latin typeface="Arial" pitchFamily="34" charset="0"/>
                <a:cs typeface="Arial" pitchFamily="34" charset="0"/>
              </a:rPr>
              <a:t>Creating Mental Images</a:t>
            </a:r>
          </a:p>
          <a:p>
            <a:endParaRPr lang="en-US" sz="1400" u="sng"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01630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6" name="Title 1"/>
          <p:cNvSpPr>
            <a:spLocks noGrp="1"/>
          </p:cNvSpPr>
          <p:nvPr>
            <p:ph type="title"/>
          </p:nvPr>
        </p:nvSpPr>
        <p:spPr/>
        <p:txBody>
          <a:bodyPr rtlCol="0">
            <a:noAutofit/>
          </a:bodyPr>
          <a:lstStyle/>
          <a:p>
            <a:pPr eaLnBrk="1" fontAlgn="auto" hangingPunct="1">
              <a:spcAft>
                <a:spcPts val="0"/>
              </a:spcAft>
              <a:defRPr/>
            </a:pPr>
            <a:r>
              <a:rPr lang="en-US" altLang="en-US" b="1" dirty="0" smtClean="0">
                <a:cs typeface="Adobe Arabic"/>
              </a:rPr>
              <a:t>CMI with Literary Text</a:t>
            </a:r>
            <a:endParaRPr lang="en-US" b="1" dirty="0">
              <a:ea typeface="+mj-ea"/>
            </a:endParaRPr>
          </a:p>
        </p:txBody>
      </p:sp>
      <p:sp>
        <p:nvSpPr>
          <p:cNvPr id="9" name="Content Placeholder 2"/>
          <p:cNvSpPr>
            <a:spLocks noGrp="1"/>
          </p:cNvSpPr>
          <p:nvPr>
            <p:ph idx="1"/>
          </p:nvPr>
        </p:nvSpPr>
        <p:spPr>
          <a:xfrm>
            <a:off x="838200" y="1905000"/>
            <a:ext cx="7010400" cy="4221163"/>
          </a:xfrm>
        </p:spPr>
        <p:txBody>
          <a:bodyPr/>
          <a:lstStyle/>
          <a:p>
            <a:pPr marL="0" indent="0">
              <a:buFont typeface="Arial" charset="0"/>
              <a:buNone/>
              <a:defRPr/>
            </a:pPr>
            <a:r>
              <a:rPr lang="en-US" b="1" dirty="0" smtClean="0">
                <a:ea typeface="+mn-ea"/>
              </a:rPr>
              <a:t>Focus on Creating </a:t>
            </a:r>
            <a:r>
              <a:rPr lang="en-US" b="1" dirty="0">
                <a:ea typeface="+mn-ea"/>
              </a:rPr>
              <a:t>M</a:t>
            </a:r>
            <a:r>
              <a:rPr lang="en-US" b="1" dirty="0" smtClean="0">
                <a:ea typeface="+mn-ea"/>
              </a:rPr>
              <a:t>ental </a:t>
            </a:r>
            <a:r>
              <a:rPr lang="en-US" b="1" dirty="0">
                <a:ea typeface="+mn-ea"/>
              </a:rPr>
              <a:t>I</a:t>
            </a:r>
            <a:r>
              <a:rPr lang="en-US" b="1" dirty="0" smtClean="0">
                <a:ea typeface="+mn-ea"/>
              </a:rPr>
              <a:t>mages to…</a:t>
            </a:r>
          </a:p>
          <a:p>
            <a:pPr>
              <a:defRPr/>
            </a:pPr>
            <a:r>
              <a:rPr lang="en-US" sz="2400" dirty="0" smtClean="0">
                <a:ea typeface="+mn-ea"/>
              </a:rPr>
              <a:t>Personalize a reading</a:t>
            </a:r>
          </a:p>
          <a:p>
            <a:pPr>
              <a:defRPr/>
            </a:pPr>
            <a:r>
              <a:rPr lang="en-US" sz="2400" dirty="0" smtClean="0">
                <a:ea typeface="+mn-ea"/>
              </a:rPr>
              <a:t>Understand characters and their motivations</a:t>
            </a:r>
          </a:p>
          <a:p>
            <a:pPr>
              <a:defRPr/>
            </a:pPr>
            <a:r>
              <a:rPr lang="en-US" sz="2400" dirty="0" smtClean="0">
                <a:ea typeface="+mn-ea"/>
              </a:rPr>
              <a:t>Experience action or events  </a:t>
            </a:r>
          </a:p>
          <a:p>
            <a:pPr>
              <a:defRPr/>
            </a:pPr>
            <a:r>
              <a:rPr lang="en-US" sz="2400" dirty="0" smtClean="0">
                <a:ea typeface="+mn-ea"/>
              </a:rPr>
              <a:t>Make the setting more concrete</a:t>
            </a:r>
          </a:p>
          <a:p>
            <a:pPr>
              <a:defRPr/>
            </a:pPr>
            <a:r>
              <a:rPr lang="en-US" sz="2400" dirty="0" smtClean="0">
                <a:ea typeface="+mn-ea"/>
              </a:rPr>
              <a:t>Clarify the plot</a:t>
            </a:r>
          </a:p>
          <a:p>
            <a:pPr>
              <a:defRPr/>
            </a:pPr>
            <a:r>
              <a:rPr lang="en-US" sz="2400" dirty="0" smtClean="0">
                <a:ea typeface="+mn-ea"/>
              </a:rPr>
              <a:t>Make inferences and predictions</a:t>
            </a:r>
          </a:p>
          <a:p>
            <a:pPr>
              <a:defRPr/>
            </a:pPr>
            <a:r>
              <a:rPr lang="en-US" sz="2400" dirty="0">
                <a:ea typeface="+mn-ea"/>
              </a:rPr>
              <a:t>Connect unfamiliar topics to familiar topics</a:t>
            </a:r>
          </a:p>
          <a:p>
            <a:pPr>
              <a:defRPr/>
            </a:pPr>
            <a:endParaRPr lang="en-US" dirty="0">
              <a:ea typeface="+mn-ea"/>
            </a:endParaRPr>
          </a:p>
        </p:txBody>
      </p:sp>
    </p:spTree>
    <p:extLst>
      <p:ext uri="{BB962C8B-B14F-4D97-AF65-F5344CB8AC3E}">
        <p14:creationId xmlns:p14="http://schemas.microsoft.com/office/powerpoint/2010/main" val="2118677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6" name="Title 1"/>
          <p:cNvSpPr>
            <a:spLocks noGrp="1"/>
          </p:cNvSpPr>
          <p:nvPr>
            <p:ph type="title"/>
          </p:nvPr>
        </p:nvSpPr>
        <p:spPr/>
        <p:txBody>
          <a:bodyPr rtlCol="0">
            <a:noAutofit/>
          </a:bodyPr>
          <a:lstStyle/>
          <a:p>
            <a:pPr eaLnBrk="1" fontAlgn="auto" hangingPunct="1">
              <a:spcAft>
                <a:spcPts val="0"/>
              </a:spcAft>
              <a:defRPr/>
            </a:pPr>
            <a:r>
              <a:rPr lang="en-US" b="1" dirty="0" smtClean="0">
                <a:ea typeface="+mj-ea"/>
              </a:rPr>
              <a:t>“Sketch It”</a:t>
            </a:r>
            <a:endParaRPr lang="en-US" b="1" dirty="0">
              <a:ea typeface="+mj-ea"/>
            </a:endParaRPr>
          </a:p>
        </p:txBody>
      </p:sp>
      <p:sp>
        <p:nvSpPr>
          <p:cNvPr id="7"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en-US" sz="3000" b="1" dirty="0" smtClean="0">
                <a:ea typeface="+mn-ea"/>
              </a:rPr>
              <a:t>     Play the game “sketch it”</a:t>
            </a:r>
          </a:p>
          <a:p>
            <a:pPr eaLnBrk="1" fontAlgn="auto" hangingPunct="1">
              <a:spcAft>
                <a:spcPts val="0"/>
              </a:spcAft>
              <a:buFont typeface="Arial" pitchFamily="34" charset="0"/>
              <a:buNone/>
              <a:defRPr/>
            </a:pPr>
            <a:endParaRPr lang="en-US" sz="1500" b="1" dirty="0" smtClean="0">
              <a:ea typeface="+mn-ea"/>
            </a:endParaRPr>
          </a:p>
          <a:p>
            <a:pPr marL="339725" indent="298450" eaLnBrk="1" fontAlgn="auto" hangingPunct="1">
              <a:spcAft>
                <a:spcPts val="0"/>
              </a:spcAft>
              <a:buFont typeface="Arial" pitchFamily="34" charset="0"/>
              <a:buChar char="•"/>
              <a:defRPr/>
            </a:pPr>
            <a:r>
              <a:rPr lang="en-US" sz="2600" dirty="0" smtClean="0">
                <a:ea typeface="+mn-ea"/>
              </a:rPr>
              <a:t>Students fold paper into quarters</a:t>
            </a:r>
          </a:p>
          <a:p>
            <a:pPr marL="339725" indent="298450" eaLnBrk="1" fontAlgn="auto" hangingPunct="1">
              <a:spcAft>
                <a:spcPts val="0"/>
              </a:spcAft>
              <a:buFont typeface="Arial" pitchFamily="34" charset="0"/>
              <a:buChar char="•"/>
              <a:defRPr/>
            </a:pPr>
            <a:endParaRPr lang="en-US" sz="800" dirty="0" smtClean="0">
              <a:ea typeface="+mn-ea"/>
            </a:endParaRPr>
          </a:p>
          <a:p>
            <a:pPr marL="339725" indent="298450" eaLnBrk="1" fontAlgn="auto" hangingPunct="1">
              <a:spcAft>
                <a:spcPts val="0"/>
              </a:spcAft>
              <a:buFont typeface="Arial" pitchFamily="34" charset="0"/>
              <a:buChar char="•"/>
              <a:defRPr/>
            </a:pPr>
            <a:r>
              <a:rPr lang="en-US" sz="2600" dirty="0" smtClean="0">
                <a:ea typeface="+mn-ea"/>
              </a:rPr>
              <a:t>Teacher reads aloud for 1-2 minutes</a:t>
            </a:r>
          </a:p>
          <a:p>
            <a:pPr marL="339725" indent="298450" eaLnBrk="1" fontAlgn="auto" hangingPunct="1">
              <a:spcAft>
                <a:spcPts val="0"/>
              </a:spcAft>
              <a:buFont typeface="Arial" pitchFamily="34" charset="0"/>
              <a:buChar char="•"/>
              <a:defRPr/>
            </a:pPr>
            <a:endParaRPr lang="en-US" sz="800" dirty="0" smtClean="0">
              <a:ea typeface="+mn-ea"/>
            </a:endParaRPr>
          </a:p>
          <a:p>
            <a:pPr marL="339725" indent="298450" eaLnBrk="1" fontAlgn="auto" hangingPunct="1">
              <a:spcAft>
                <a:spcPts val="0"/>
              </a:spcAft>
              <a:buFont typeface="Arial" pitchFamily="34" charset="0"/>
              <a:buChar char="•"/>
              <a:defRPr/>
            </a:pPr>
            <a:r>
              <a:rPr lang="en-US" sz="2600" dirty="0" smtClean="0">
                <a:ea typeface="+mn-ea"/>
              </a:rPr>
              <a:t>Teacher stops and says “sketch it”</a:t>
            </a:r>
          </a:p>
          <a:p>
            <a:pPr marL="339725" indent="298450" eaLnBrk="1" fontAlgn="auto" hangingPunct="1">
              <a:spcAft>
                <a:spcPts val="0"/>
              </a:spcAft>
              <a:buFont typeface="Arial" pitchFamily="34" charset="0"/>
              <a:buChar char="•"/>
              <a:defRPr/>
            </a:pPr>
            <a:endParaRPr lang="en-US" sz="800" dirty="0" smtClean="0">
              <a:ea typeface="+mn-ea"/>
            </a:endParaRPr>
          </a:p>
          <a:p>
            <a:pPr marL="638175" indent="-298450" eaLnBrk="1" fontAlgn="auto" hangingPunct="1">
              <a:spcAft>
                <a:spcPts val="0"/>
              </a:spcAft>
              <a:buFont typeface="Arial" pitchFamily="34" charset="0"/>
              <a:buChar char="•"/>
              <a:defRPr/>
            </a:pPr>
            <a:r>
              <a:rPr lang="en-US" sz="2600" dirty="0" smtClean="0">
                <a:ea typeface="+mn-ea"/>
              </a:rPr>
              <a:t>Teacher gives students 2 minutes to sketch their mental image in one quarter</a:t>
            </a:r>
          </a:p>
          <a:p>
            <a:pPr marL="339725" indent="298450" eaLnBrk="1" fontAlgn="auto" hangingPunct="1">
              <a:spcAft>
                <a:spcPts val="0"/>
              </a:spcAft>
              <a:buFont typeface="Arial" pitchFamily="34" charset="0"/>
              <a:buChar char="•"/>
              <a:defRPr/>
            </a:pPr>
            <a:endParaRPr lang="en-US" sz="800" dirty="0" smtClean="0">
              <a:ea typeface="+mn-ea"/>
            </a:endParaRPr>
          </a:p>
          <a:p>
            <a:pPr marL="638175" indent="-298450" eaLnBrk="1" fontAlgn="auto" hangingPunct="1">
              <a:spcAft>
                <a:spcPts val="0"/>
              </a:spcAft>
              <a:buFont typeface="Arial" pitchFamily="34" charset="0"/>
              <a:buChar char="•"/>
              <a:defRPr/>
            </a:pPr>
            <a:r>
              <a:rPr lang="en-US" sz="2600" dirty="0" smtClean="0">
                <a:ea typeface="+mn-ea"/>
              </a:rPr>
              <a:t>The teacher repeats  second-fourth bullets until all four quarters of the paper are finished</a:t>
            </a:r>
          </a:p>
          <a:p>
            <a:pPr marL="339725" lvl="1" indent="298450" eaLnBrk="1" fontAlgn="auto" hangingPunct="1">
              <a:spcAft>
                <a:spcPts val="0"/>
              </a:spcAft>
              <a:buFont typeface="Arial" charset="0"/>
              <a:buNone/>
              <a:defRPr/>
            </a:pPr>
            <a:r>
              <a:rPr lang="en-US" sz="3000" dirty="0" smtClean="0">
                <a:ea typeface="+mn-ea"/>
              </a:rPr>
              <a:t> </a:t>
            </a:r>
          </a:p>
        </p:txBody>
      </p:sp>
      <p:pic>
        <p:nvPicPr>
          <p:cNvPr id="8" name="Picture 2"/>
          <p:cNvPicPr>
            <a:picLocks noChangeAspect="1" noChangeArrowheads="1"/>
          </p:cNvPicPr>
          <p:nvPr/>
        </p:nvPicPr>
        <p:blipFill>
          <a:blip r:embed="rId3" cstate="print"/>
          <a:srcRect/>
          <a:stretch>
            <a:fillRect/>
          </a:stretch>
        </p:blipFill>
        <p:spPr bwMode="auto">
          <a:xfrm rot="20485301">
            <a:off x="5895319" y="1283075"/>
            <a:ext cx="2648574" cy="2043480"/>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6906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Determining Importance &amp; Summarizing (K-5</a:t>
            </a:r>
            <a:r>
              <a:rPr lang="en-US" b="1" baseline="30000" dirty="0" smtClean="0"/>
              <a:t>th</a:t>
            </a:r>
            <a:r>
              <a:rPr lang="en-US" b="1" dirty="0" smtClean="0"/>
              <a:t>)</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6" name="Picture 2"/>
          <p:cNvPicPr>
            <a:picLocks noChangeAspect="1" noChangeArrowheads="1"/>
          </p:cNvPicPr>
          <p:nvPr/>
        </p:nvPicPr>
        <p:blipFill rotWithShape="1">
          <a:blip r:embed="rId3" cstate="print">
            <a:duotone>
              <a:prstClr val="black"/>
              <a:schemeClr val="accent4">
                <a:lumMod val="40000"/>
                <a:lumOff val="60000"/>
                <a:tint val="45000"/>
                <a:satMod val="400000"/>
              </a:schemeClr>
            </a:duotone>
            <a:extLst>
              <a:ext uri="{28A0092B-C50C-407E-A947-70E740481C1C}">
                <a14:useLocalDpi xmlns:a14="http://schemas.microsoft.com/office/drawing/2010/main" val="0"/>
              </a:ext>
            </a:extLst>
          </a:blip>
          <a:srcRect b="31581"/>
          <a:stretch/>
        </p:blipFill>
        <p:spPr bwMode="auto">
          <a:xfrm>
            <a:off x="2743199" y="2342832"/>
            <a:ext cx="3384033" cy="375316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819400" y="3505200"/>
            <a:ext cx="3124200" cy="646331"/>
          </a:xfrm>
          <a:prstGeom prst="rect">
            <a:avLst/>
          </a:prstGeom>
          <a:solidFill>
            <a:srgbClr val="E5D6FA"/>
          </a:solidFill>
        </p:spPr>
        <p:txBody>
          <a:bodyPr wrap="square" rtlCol="0">
            <a:spAutoFit/>
          </a:bodyPr>
          <a:lstStyle/>
          <a:p>
            <a:pPr algn="ctr"/>
            <a:r>
              <a:rPr lang="en-US" sz="1200" b="1" dirty="0" smtClean="0">
                <a:solidFill>
                  <a:schemeClr val="tx1"/>
                </a:solidFill>
                <a:latin typeface="Arial" pitchFamily="34" charset="0"/>
                <a:cs typeface="Arial" pitchFamily="34" charset="0"/>
              </a:rPr>
              <a:t>Determine Importance </a:t>
            </a:r>
          </a:p>
          <a:p>
            <a:pPr algn="ctr"/>
            <a:r>
              <a:rPr lang="en-US" sz="1200" b="1" dirty="0" smtClean="0">
                <a:solidFill>
                  <a:schemeClr val="tx1"/>
                </a:solidFill>
                <a:latin typeface="Arial" pitchFamily="34" charset="0"/>
                <a:cs typeface="Arial" pitchFamily="34" charset="0"/>
              </a:rPr>
              <a:t>&amp; Summarizing </a:t>
            </a:r>
          </a:p>
          <a:p>
            <a:endParaRPr lang="en-US" sz="1200" b="1" dirty="0">
              <a:solidFill>
                <a:schemeClr val="tx1"/>
              </a:solidFill>
              <a:latin typeface="Arial" pitchFamily="34" charset="0"/>
              <a:cs typeface="Arial" pitchFamily="34" charset="0"/>
            </a:endParaRPr>
          </a:p>
        </p:txBody>
      </p:sp>
      <p:sp>
        <p:nvSpPr>
          <p:cNvPr id="8" name="TextBox 7"/>
          <p:cNvSpPr txBox="1"/>
          <p:nvPr/>
        </p:nvSpPr>
        <p:spPr>
          <a:xfrm>
            <a:off x="3505200" y="4191001"/>
            <a:ext cx="1524000" cy="246221"/>
          </a:xfrm>
          <a:prstGeom prst="rect">
            <a:avLst/>
          </a:prstGeom>
          <a:solidFill>
            <a:srgbClr val="E5D6FA"/>
          </a:solidFill>
        </p:spPr>
        <p:txBody>
          <a:bodyPr wrap="square" rtlCol="0">
            <a:spAutoFit/>
          </a:bodyPr>
          <a:lstStyle/>
          <a:p>
            <a:endParaRPr lang="en-US" sz="1000" dirty="0"/>
          </a:p>
        </p:txBody>
      </p:sp>
      <p:sp>
        <p:nvSpPr>
          <p:cNvPr id="9" name="TextBox 8"/>
          <p:cNvSpPr txBox="1"/>
          <p:nvPr/>
        </p:nvSpPr>
        <p:spPr>
          <a:xfrm>
            <a:off x="5257800" y="3657600"/>
            <a:ext cx="762000" cy="2308324"/>
          </a:xfrm>
          <a:prstGeom prst="rect">
            <a:avLst/>
          </a:prstGeom>
          <a:solidFill>
            <a:srgbClr val="E5D6FA"/>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10" name="TextBox 9"/>
          <p:cNvSpPr txBox="1"/>
          <p:nvPr/>
        </p:nvSpPr>
        <p:spPr>
          <a:xfrm>
            <a:off x="3276600" y="4038600"/>
            <a:ext cx="2667000" cy="461665"/>
          </a:xfrm>
          <a:prstGeom prst="rect">
            <a:avLst/>
          </a:prstGeom>
          <a:solidFill>
            <a:srgbClr val="E5D6FA"/>
          </a:solidFill>
        </p:spPr>
        <p:txBody>
          <a:bodyPr wrap="square" rtlCol="0">
            <a:spAutoFit/>
          </a:bodyPr>
          <a:lstStyle/>
          <a:p>
            <a:r>
              <a:rPr lang="en-US" sz="1200" b="1" dirty="0" smtClean="0">
                <a:solidFill>
                  <a:schemeClr val="tx1"/>
                </a:solidFill>
                <a:latin typeface="Arial" pitchFamily="34" charset="0"/>
                <a:cs typeface="Arial" pitchFamily="34" charset="0"/>
              </a:rPr>
              <a:t>Select important information</a:t>
            </a:r>
          </a:p>
          <a:p>
            <a:r>
              <a:rPr lang="en-US" sz="1200" b="1" dirty="0" smtClean="0">
                <a:solidFill>
                  <a:schemeClr val="tx1"/>
                </a:solidFill>
                <a:latin typeface="Arial" pitchFamily="34" charset="0"/>
                <a:cs typeface="Arial" pitchFamily="34" charset="0"/>
              </a:rPr>
              <a:t>as they read the text</a:t>
            </a:r>
            <a:endParaRPr lang="en-US" sz="1200" b="1" dirty="0">
              <a:solidFill>
                <a:schemeClr val="tx1"/>
              </a:solidFill>
              <a:latin typeface="Arial" pitchFamily="34" charset="0"/>
              <a:cs typeface="Arial" pitchFamily="34" charset="0"/>
            </a:endParaRPr>
          </a:p>
        </p:txBody>
      </p:sp>
      <p:sp>
        <p:nvSpPr>
          <p:cNvPr id="11" name="TextBox 10"/>
          <p:cNvSpPr txBox="1"/>
          <p:nvPr/>
        </p:nvSpPr>
        <p:spPr>
          <a:xfrm>
            <a:off x="3276600" y="5181600"/>
            <a:ext cx="2438400" cy="461665"/>
          </a:xfrm>
          <a:prstGeom prst="rect">
            <a:avLst/>
          </a:prstGeom>
          <a:solidFill>
            <a:srgbClr val="E5D6FA"/>
          </a:solidFill>
        </p:spPr>
        <p:txBody>
          <a:bodyPr wrap="square" rtlCol="0">
            <a:spAutoFit/>
          </a:bodyPr>
          <a:lstStyle/>
          <a:p>
            <a:r>
              <a:rPr lang="en-US" sz="1200" b="1" dirty="0" smtClean="0">
                <a:solidFill>
                  <a:schemeClr val="tx1"/>
                </a:solidFill>
                <a:latin typeface="Arial" pitchFamily="34" charset="0"/>
                <a:cs typeface="Arial" pitchFamily="34" charset="0"/>
              </a:rPr>
              <a:t>Use graphic organizer to summarize  </a:t>
            </a:r>
            <a:endParaRPr lang="en-US" sz="1200" b="1" dirty="0">
              <a:solidFill>
                <a:schemeClr val="tx1"/>
              </a:solidFill>
              <a:latin typeface="Arial" pitchFamily="34" charset="0"/>
              <a:cs typeface="Arial" pitchFamily="34" charset="0"/>
            </a:endParaRPr>
          </a:p>
        </p:txBody>
      </p:sp>
      <p:sp>
        <p:nvSpPr>
          <p:cNvPr id="12" name="TextBox 11"/>
          <p:cNvSpPr txBox="1"/>
          <p:nvPr/>
        </p:nvSpPr>
        <p:spPr>
          <a:xfrm>
            <a:off x="3352800" y="4724400"/>
            <a:ext cx="2514600" cy="276999"/>
          </a:xfrm>
          <a:prstGeom prst="rect">
            <a:avLst/>
          </a:prstGeom>
          <a:solidFill>
            <a:srgbClr val="E5D6FA"/>
          </a:solidFill>
        </p:spPr>
        <p:txBody>
          <a:bodyPr wrap="square" rtlCol="0">
            <a:spAutoFit/>
          </a:bodyPr>
          <a:lstStyle/>
          <a:p>
            <a:r>
              <a:rPr lang="en-US" sz="1200" b="1" dirty="0" smtClean="0">
                <a:solidFill>
                  <a:schemeClr val="tx1"/>
                </a:solidFill>
                <a:latin typeface="Arial" pitchFamily="34" charset="0"/>
                <a:cs typeface="Arial" pitchFamily="34" charset="0"/>
              </a:rPr>
              <a:t>Identify the topic &amp; main ideas</a:t>
            </a:r>
            <a:endParaRPr lang="en-US" sz="1200" b="1" dirty="0">
              <a:solidFill>
                <a:schemeClr val="tx1"/>
              </a:solidFill>
              <a:latin typeface="Arial" pitchFamily="34" charset="0"/>
              <a:cs typeface="Arial" pitchFamily="34" charset="0"/>
            </a:endParaRPr>
          </a:p>
        </p:txBody>
      </p:sp>
      <p:sp>
        <p:nvSpPr>
          <p:cNvPr id="13" name="TextBox 12"/>
          <p:cNvSpPr txBox="1"/>
          <p:nvPr/>
        </p:nvSpPr>
        <p:spPr>
          <a:xfrm>
            <a:off x="6477000" y="2590800"/>
            <a:ext cx="2286000" cy="400110"/>
          </a:xfrm>
          <a:prstGeom prst="rect">
            <a:avLst/>
          </a:prstGeom>
          <a:noFill/>
        </p:spPr>
        <p:txBody>
          <a:bodyPr wrap="square" rtlCol="0">
            <a:spAutoFit/>
          </a:bodyPr>
          <a:lstStyle/>
          <a:p>
            <a:pPr algn="ctr"/>
            <a:r>
              <a:rPr lang="en-US" sz="2000" b="1" dirty="0" smtClean="0">
                <a:solidFill>
                  <a:schemeClr val="tx1"/>
                </a:solidFill>
                <a:latin typeface="Albertus Medium" pitchFamily="34" charset="0"/>
              </a:rPr>
              <a:t>Anchor Lesson</a:t>
            </a:r>
            <a:endParaRPr lang="en-US" sz="2000" b="1" dirty="0">
              <a:solidFill>
                <a:schemeClr val="tx1"/>
              </a:solidFill>
              <a:latin typeface="Albertus Medium" pitchFamily="34" charset="0"/>
            </a:endParaRPr>
          </a:p>
        </p:txBody>
      </p:sp>
      <p:pic>
        <p:nvPicPr>
          <p:cNvPr id="14" name="Picture 6"/>
          <p:cNvPicPr>
            <a:picLocks noGrp="1" noChangeAspect="1" noChangeArrowheads="1"/>
          </p:cNvPicPr>
          <p:nvPr>
            <p:ph idx="1"/>
          </p:nvPr>
        </p:nvPicPr>
        <p:blipFill>
          <a:blip r:embed="rId4" cstate="print"/>
          <a:srcRect l="9363" r="15995" b="4529"/>
          <a:stretch>
            <a:fillRect/>
          </a:stretch>
        </p:blipFill>
        <p:spPr>
          <a:xfrm>
            <a:off x="6553200" y="3200400"/>
            <a:ext cx="2136722" cy="2144713"/>
          </a:xfrm>
          <a:ln cap="sq">
            <a:solidFill>
              <a:srgbClr val="000000"/>
            </a:solidFill>
          </a:ln>
          <a:effectLst>
            <a:outerShdw blurRad="50800" dist="38100" dir="2700000" algn="tl" rotWithShape="0">
              <a:srgbClr val="000000">
                <a:alpha val="43000"/>
              </a:srgbClr>
            </a:outerShdw>
          </a:effectLst>
        </p:spPr>
      </p:pic>
      <p:sp>
        <p:nvSpPr>
          <p:cNvPr id="15" name="Rectangle 14"/>
          <p:cNvSpPr/>
          <p:nvPr/>
        </p:nvSpPr>
        <p:spPr>
          <a:xfrm>
            <a:off x="6705600" y="5410200"/>
            <a:ext cx="2057400" cy="307777"/>
          </a:xfrm>
          <a:prstGeom prst="rect">
            <a:avLst/>
          </a:prstGeom>
        </p:spPr>
        <p:txBody>
          <a:bodyPr wrap="square">
            <a:spAutoFit/>
          </a:bodyPr>
          <a:lstStyle/>
          <a:p>
            <a:pPr algn="ctr"/>
            <a:r>
              <a:rPr lang="en-US" sz="1400" b="1" dirty="0" smtClean="0">
                <a:solidFill>
                  <a:schemeClr val="tx1"/>
                </a:solidFill>
                <a:latin typeface="Albertus Medium" pitchFamily="34" charset="0"/>
              </a:rPr>
              <a:t>The lost dog poster  </a:t>
            </a:r>
            <a:endParaRPr lang="en-US" sz="1400" b="1" dirty="0">
              <a:solidFill>
                <a:schemeClr val="tx1"/>
              </a:solidFill>
              <a:latin typeface="Albertus Medium" pitchFamily="34" charset="0"/>
            </a:endParaRPr>
          </a:p>
        </p:txBody>
      </p:sp>
    </p:spTree>
    <p:extLst>
      <p:ext uri="{BB962C8B-B14F-4D97-AF65-F5344CB8AC3E}">
        <p14:creationId xmlns:p14="http://schemas.microsoft.com/office/powerpoint/2010/main" val="3875707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68350"/>
          </a:xfrm>
        </p:spPr>
        <p:txBody>
          <a:bodyPr/>
          <a:lstStyle/>
          <a:p>
            <a:r>
              <a:rPr lang="en-US" b="1" dirty="0" smtClean="0"/>
              <a:t>Topic, Main Idea or Summary?</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71847950"/>
              </p:ext>
            </p:extLst>
          </p:nvPr>
        </p:nvGraphicFramePr>
        <p:xfrm>
          <a:off x="1295400" y="1828800"/>
          <a:ext cx="6172200" cy="3969430"/>
        </p:xfrm>
        <a:graphic>
          <a:graphicData uri="http://schemas.openxmlformats.org/drawingml/2006/table">
            <a:tbl>
              <a:tblPr/>
              <a:tblGrid>
                <a:gridCol w="1258930"/>
                <a:gridCol w="2735971"/>
                <a:gridCol w="2177299"/>
              </a:tblGrid>
              <a:tr h="328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Term</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Definition</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Example</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86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Topic</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Who or what the text is about; can often be expressed in one or two words.</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Sharks</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r>
              <a:tr h="867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Main Idea</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What the text says about the topic; can often be expressed in one sentence or less.</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Sharks do many things.</a:t>
                      </a:r>
                    </a:p>
                  </a:txBody>
                  <a:tcPr horzOverflow="overflow">
                    <a:lnL>
                      <a:noFill/>
                    </a:lnL>
                    <a:lnR>
                      <a:noFill/>
                    </a:lnR>
                    <a:lnT>
                      <a:noFill/>
                    </a:lnT>
                    <a:lnB>
                      <a:noFill/>
                    </a:lnB>
                    <a:lnTlToBr>
                      <a:noFill/>
                    </a:lnTlToBr>
                    <a:lnBlToTr>
                      <a:noFill/>
                    </a:lnBlToTr>
                    <a:solidFill>
                      <a:schemeClr val="accent1"/>
                    </a:solidFill>
                  </a:tcPr>
                </a:tc>
              </a:tr>
              <a:tr h="18685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Summary</a:t>
                      </a:r>
                    </a:p>
                  </a:txBody>
                  <a:tcPr horzOverflow="overflow">
                    <a:lnL>
                      <a:noFill/>
                    </a:lnL>
                    <a:lnR>
                      <a:noFill/>
                    </a:lnR>
                    <a:lnT>
                      <a:noFill/>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A synthesis of the important ideas in a text; may be of varying length, expressed in the reader’s own words and should reflect the structure of the text.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endParaRPr>
                    </a:p>
                  </a:txBody>
                  <a:tcPr horzOverflow="overflow">
                    <a:lnL>
                      <a:noFill/>
                    </a:lnL>
                    <a:lnR>
                      <a:noFill/>
                    </a:lnR>
                    <a:lnT>
                      <a:noFill/>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Calibri" charset="0"/>
                          <a:ea typeface="ＭＳ Ｐゴシック" charset="-128"/>
                          <a:cs typeface="ＭＳ Ｐゴシック" charset="-128"/>
                        </a:rPr>
                        <a:t>Sharks  swim through the oceans hunting for prey, such as fish and seals. Sometimes, they work together to attack prey and may even engage in playful activities.</a:t>
                      </a:r>
                    </a:p>
                  </a:txBody>
                  <a:tcPr horzOverflow="overflow">
                    <a:lnL>
                      <a:noFill/>
                    </a:lnL>
                    <a:lnR>
                      <a:noFill/>
                    </a:lnR>
                    <a:lnT>
                      <a:noFill/>
                    </a:lnT>
                    <a:lnB>
                      <a:noFill/>
                    </a:lnB>
                    <a:lnTlToBr>
                      <a:noFill/>
                    </a:lnTlToBr>
                    <a:lnBlToTr>
                      <a:noFill/>
                    </a:lnBlToTr>
                    <a:solidFill>
                      <a:srgbClr val="3D6696"/>
                    </a:solidFill>
                  </a:tcPr>
                </a:tc>
              </a:tr>
            </a:tbl>
          </a:graphicData>
        </a:graphic>
      </p:graphicFrame>
    </p:spTree>
    <p:extLst>
      <p:ext uri="{BB962C8B-B14F-4D97-AF65-F5344CB8AC3E}">
        <p14:creationId xmlns:p14="http://schemas.microsoft.com/office/powerpoint/2010/main" val="3076396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8350"/>
          </a:xfrm>
        </p:spPr>
        <p:txBody>
          <a:bodyPr/>
          <a:lstStyle/>
          <a:p>
            <a:r>
              <a:rPr lang="en-US" b="1" dirty="0" smtClean="0"/>
              <a:t>Descriptive Text Graphic Organizer</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3486561" cy="4572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4" cstate="print">
            <a:lum contrast="9000"/>
            <a:extLst>
              <a:ext uri="{28A0092B-C50C-407E-A947-70E740481C1C}">
                <a14:useLocalDpi xmlns:a14="http://schemas.microsoft.com/office/drawing/2010/main" val="0"/>
              </a:ext>
            </a:extLst>
          </a:blip>
          <a:srcRect/>
          <a:stretch>
            <a:fillRect/>
          </a:stretch>
        </p:blipFill>
        <p:spPr bwMode="auto">
          <a:xfrm>
            <a:off x="4038600" y="1447800"/>
            <a:ext cx="4876800" cy="4495800"/>
          </a:xfrm>
          <a:prstGeom prst="rect">
            <a:avLst/>
          </a:prstGeom>
          <a:noFill/>
          <a:ln w="9525">
            <a:solidFill>
              <a:schemeClr val="tx1">
                <a:lumMod val="65000"/>
                <a:lumOff val="3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510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dirty="0" smtClean="0"/>
              <a:t>Reading with Purpose  (PK – 5</a:t>
            </a:r>
            <a:r>
              <a:rPr lang="en-US" b="1" baseline="30000" dirty="0" smtClean="0"/>
              <a:t>th</a:t>
            </a:r>
            <a:r>
              <a:rPr lang="en-US" b="1" dirty="0" smtClean="0"/>
              <a:t>) </a:t>
            </a:r>
          </a:p>
        </p:txBody>
      </p:sp>
      <p:pic>
        <p:nvPicPr>
          <p:cNvPr id="4" name="Picture 2"/>
          <p:cNvPicPr>
            <a:picLocks noChangeAspect="1" noChangeArrowheads="1"/>
          </p:cNvPicPr>
          <p:nvPr/>
        </p:nvPicPr>
        <p:blipFill>
          <a:blip r:embed="rId4" cstate="print">
            <a:duotone>
              <a:prstClr val="black"/>
              <a:schemeClr val="accent6">
                <a:lumMod val="40000"/>
                <a:lumOff val="60000"/>
                <a:tint val="45000"/>
                <a:satMod val="400000"/>
              </a:schemeClr>
            </a:duotone>
          </a:blip>
          <a:srcRect/>
          <a:stretch>
            <a:fillRect/>
          </a:stretch>
        </p:blipFill>
        <p:spPr bwMode="auto">
          <a:xfrm>
            <a:off x="2819400" y="1752600"/>
            <a:ext cx="3276600" cy="4523376"/>
          </a:xfrm>
          <a:prstGeom prst="rect">
            <a:avLst/>
          </a:prstGeom>
          <a:ln w="9525">
            <a:solidFill>
              <a:schemeClr val="tx1"/>
            </a:solidFill>
          </a:ln>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3495675" y="3316287"/>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Track your thinking</a:t>
            </a:r>
          </a:p>
        </p:txBody>
      </p:sp>
      <p:sp>
        <p:nvSpPr>
          <p:cNvPr id="6" name="TextBox 5"/>
          <p:cNvSpPr txBox="1">
            <a:spLocks noChangeArrowheads="1"/>
          </p:cNvSpPr>
          <p:nvPr/>
        </p:nvSpPr>
        <p:spPr bwMode="auto">
          <a:xfrm>
            <a:off x="3495675" y="3708601"/>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CPQ for each reading</a:t>
            </a:r>
          </a:p>
        </p:txBody>
      </p:sp>
      <p:sp>
        <p:nvSpPr>
          <p:cNvPr id="7" name="TextBox 6"/>
          <p:cNvSpPr txBox="1">
            <a:spLocks noChangeArrowheads="1"/>
          </p:cNvSpPr>
          <p:nvPr/>
        </p:nvSpPr>
        <p:spPr bwMode="auto">
          <a:xfrm>
            <a:off x="3600450" y="41148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Good to Great!</a:t>
            </a:r>
          </a:p>
        </p:txBody>
      </p:sp>
      <p:sp>
        <p:nvSpPr>
          <p:cNvPr id="9" name="Slide Number Placeholder 5"/>
          <p:cNvSpPr>
            <a:spLocks noGrp="1"/>
          </p:cNvSpPr>
          <p:nvPr>
            <p:ph type="sldNum" sz="quarter" idx="4294967295"/>
          </p:nvPr>
        </p:nvSpPr>
        <p:spPr>
          <a:xfrm>
            <a:off x="8763000" y="6461125"/>
            <a:ext cx="457200" cy="244475"/>
          </a:xfrm>
          <a:prstGeom prst="rect">
            <a:avLst/>
          </a:prstGeom>
        </p:spPr>
        <p:txBody>
          <a:bodyPr/>
          <a:lstStyle/>
          <a:p>
            <a:fld id="{7B44EE3B-371E-4108-AA03-CAAD196CADCD}" type="slidenum">
              <a:rPr lang="en-US" smtClean="0"/>
              <a:pPr/>
              <a:t>3</a:t>
            </a:fld>
            <a:endParaRPr lang="en-US" dirty="0"/>
          </a:p>
        </p:txBody>
      </p:sp>
      <p:sp>
        <p:nvSpPr>
          <p:cNvPr id="3" name="Footer Placeholder 2"/>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6801" name="Object 1"/>
          <p:cNvGraphicFramePr>
            <a:graphicFrameLocks noChangeAspect="1"/>
          </p:cNvGraphicFramePr>
          <p:nvPr/>
        </p:nvGraphicFramePr>
        <p:xfrm>
          <a:off x="6248401" y="2967982"/>
          <a:ext cx="2438400" cy="1832617"/>
        </p:xfrm>
        <a:graphic>
          <a:graphicData uri="http://schemas.openxmlformats.org/presentationml/2006/ole">
            <mc:AlternateContent xmlns:mc="http://schemas.openxmlformats.org/markup-compatibility/2006">
              <mc:Choice xmlns:v="urn:schemas-microsoft-com:vml" Requires="v">
                <p:oleObj spid="_x0000_s76850" name="Slide" r:id="rId6" imgW="4570388" imgH="3427437" progId="PowerPoint.Slide.12">
                  <p:embed/>
                </p:oleObj>
              </mc:Choice>
              <mc:Fallback>
                <p:oleObj name="Slide" r:id="rId6" imgW="4570388" imgH="3427437" progId="PowerPoint.Slide.12">
                  <p:embed/>
                  <p:pic>
                    <p:nvPicPr>
                      <p:cNvPr id="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1" y="2967982"/>
                        <a:ext cx="2438400" cy="1832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1925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38200"/>
            <a:ext cx="8229600" cy="768350"/>
          </a:xfrm>
        </p:spPr>
        <p:txBody>
          <a:bodyPr/>
          <a:lstStyle/>
          <a:p>
            <a:pPr eaLnBrk="1" hangingPunct="1"/>
            <a:r>
              <a:rPr lang="en-US" b="1" dirty="0" smtClean="0"/>
              <a:t>Other TLI Trainings </a:t>
            </a:r>
            <a:endParaRPr lang="en-US" sz="2800" b="1" dirty="0" smtClean="0"/>
          </a:p>
        </p:txBody>
      </p:sp>
      <p:sp>
        <p:nvSpPr>
          <p:cNvPr id="3" name="Content Placeholder 2"/>
          <p:cNvSpPr>
            <a:spLocks noGrp="1"/>
          </p:cNvSpPr>
          <p:nvPr>
            <p:ph idx="1"/>
          </p:nvPr>
        </p:nvSpPr>
        <p:spPr>
          <a:xfrm>
            <a:off x="304800" y="1524000"/>
            <a:ext cx="8763000" cy="4648200"/>
          </a:xfrm>
        </p:spPr>
        <p:txBody>
          <a:bodyPr rtlCol="0">
            <a:normAutofit/>
          </a:bodyPr>
          <a:lstStyle/>
          <a:p>
            <a:pPr marL="228600" indent="0" eaLnBrk="1" fontAlgn="auto" hangingPunct="1">
              <a:spcAft>
                <a:spcPts val="0"/>
              </a:spcAft>
              <a:buFont typeface="Arial" pitchFamily="34" charset="0"/>
              <a:buNone/>
              <a:defRPr/>
            </a:pPr>
            <a:r>
              <a:rPr lang="en-US" sz="1800" dirty="0" smtClean="0"/>
              <a:t>The TLI grant  offers trainings on other topics focused on effective classroom instruction.  These trainings are tools that teachers can use to enhance the literacy program. </a:t>
            </a:r>
            <a:endParaRPr lang="en-US" sz="2800" dirty="0"/>
          </a:p>
          <a:p>
            <a:pPr eaLnBrk="1" fontAlgn="auto" hangingPunct="1">
              <a:spcAft>
                <a:spcPts val="0"/>
              </a:spcAft>
              <a:buFont typeface="Arial" pitchFamily="34" charset="0"/>
              <a:buChar char="•"/>
              <a:defRPr/>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685476816"/>
              </p:ext>
            </p:extLst>
          </p:nvPr>
        </p:nvGraphicFramePr>
        <p:xfrm>
          <a:off x="457200" y="2286001"/>
          <a:ext cx="8077200" cy="37185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71596"/>
                <a:gridCol w="3805604"/>
              </a:tblGrid>
              <a:tr h="391427">
                <a:tc>
                  <a:txBody>
                    <a:bodyPr/>
                    <a:lstStyle/>
                    <a:p>
                      <a:pPr algn="ctr"/>
                      <a:r>
                        <a:rPr lang="en-US" sz="1600" b="1" dirty="0" smtClean="0">
                          <a:solidFill>
                            <a:schemeClr val="tx1"/>
                          </a:solidFill>
                        </a:rPr>
                        <a:t>Trainings</a:t>
                      </a:r>
                      <a:r>
                        <a:rPr lang="en-US" sz="1600" b="1" baseline="0" dirty="0" smtClean="0">
                          <a:solidFill>
                            <a:schemeClr val="tx1"/>
                          </a:solidFill>
                        </a:rPr>
                        <a:t> </a:t>
                      </a:r>
                      <a:endParaRPr lang="en-US" sz="1600" b="1" dirty="0">
                        <a:solidFill>
                          <a:schemeClr val="tx1"/>
                        </a:solidFill>
                      </a:endParaRPr>
                    </a:p>
                  </a:txBody>
                  <a:tcPr anchor="ctr">
                    <a:lnT w="12700" cap="flat" cmpd="sng" algn="ctr">
                      <a:solidFill>
                        <a:schemeClr val="tx1"/>
                      </a:solidFill>
                      <a:prstDash val="solid"/>
                      <a:round/>
                      <a:headEnd type="none" w="med" len="med"/>
                      <a:tailEnd type="none" w="med" len="med"/>
                    </a:lnT>
                    <a:solidFill>
                      <a:srgbClr val="FF9933"/>
                    </a:solidFill>
                  </a:tcPr>
                </a:tc>
                <a:tc>
                  <a:txBody>
                    <a:bodyPr/>
                    <a:lstStyle/>
                    <a:p>
                      <a:pPr algn="ctr"/>
                      <a:r>
                        <a:rPr lang="en-US" sz="1600" b="1" dirty="0" smtClean="0">
                          <a:solidFill>
                            <a:schemeClr val="tx1"/>
                          </a:solidFill>
                        </a:rPr>
                        <a:t>Planning for Instruction (PK)</a:t>
                      </a:r>
                      <a:endParaRPr lang="en-US" sz="16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FFFF"/>
                    </a:solidFill>
                  </a:tcPr>
                </a:tc>
              </a:tr>
              <a:tr h="676102">
                <a:tc>
                  <a:txBody>
                    <a:bodyPr/>
                    <a:lstStyle/>
                    <a:p>
                      <a:pPr marL="342900" indent="-342900">
                        <a:buFont typeface="Wingdings" pitchFamily="2" charset="2"/>
                        <a:buChar char="ü"/>
                      </a:pPr>
                      <a:r>
                        <a:rPr lang="en-US" sz="1600" b="1" dirty="0" smtClean="0">
                          <a:solidFill>
                            <a:schemeClr val="tx1"/>
                          </a:solidFill>
                        </a:rPr>
                        <a:t>Graphophonemic</a:t>
                      </a:r>
                      <a:r>
                        <a:rPr lang="en-US" sz="1600" b="1" baseline="0" dirty="0" smtClean="0">
                          <a:solidFill>
                            <a:schemeClr val="tx1"/>
                          </a:solidFill>
                        </a:rPr>
                        <a:t> Knowledge  Parts 1-3 </a:t>
                      </a:r>
                    </a:p>
                    <a:p>
                      <a:pPr marL="342900" indent="-342900">
                        <a:buFont typeface="Wingdings" pitchFamily="2" charset="2"/>
                        <a:buNone/>
                      </a:pPr>
                      <a:r>
                        <a:rPr lang="en-US" sz="1600" b="1" baseline="0" dirty="0" smtClean="0">
                          <a:solidFill>
                            <a:schemeClr val="tx1"/>
                          </a:solidFill>
                        </a:rPr>
                        <a:t>       (PK – 2</a:t>
                      </a:r>
                      <a:r>
                        <a:rPr lang="en-US" sz="1600" b="1" baseline="30000" dirty="0" smtClean="0">
                          <a:solidFill>
                            <a:schemeClr val="tx1"/>
                          </a:solidFill>
                        </a:rPr>
                        <a:t>nd</a:t>
                      </a:r>
                      <a:r>
                        <a:rPr lang="en-US" sz="1600" b="1" baseline="0" dirty="0" smtClean="0">
                          <a:solidFill>
                            <a:schemeClr val="tx1"/>
                          </a:solidFill>
                        </a:rPr>
                        <a:t>)</a:t>
                      </a:r>
                    </a:p>
                  </a:txBody>
                  <a:tcPr>
                    <a:solidFill>
                      <a:srgbClr val="FF9933"/>
                    </a:solidFill>
                  </a:tcPr>
                </a:tc>
                <a:tc>
                  <a:txBody>
                    <a:bodyPr/>
                    <a:lstStyle/>
                    <a:p>
                      <a:pPr marL="285750" indent="-285750">
                        <a:buFont typeface="Wingdings" pitchFamily="2" charset="2"/>
                        <a:buChar char="ü"/>
                      </a:pPr>
                      <a:r>
                        <a:rPr lang="en-US" sz="1600" b="1" dirty="0" smtClean="0">
                          <a:solidFill>
                            <a:schemeClr val="tx1"/>
                          </a:solidFill>
                        </a:rPr>
                        <a:t>Supporting Infant &amp; Toddler Language Development and Literacy</a:t>
                      </a:r>
                    </a:p>
                  </a:txBody>
                  <a:tcPr>
                    <a:lnR w="12700" cap="flat" cmpd="sng" algn="ctr">
                      <a:solidFill>
                        <a:schemeClr val="tx1"/>
                      </a:solidFill>
                      <a:prstDash val="solid"/>
                      <a:round/>
                      <a:headEnd type="none" w="med" len="med"/>
                      <a:tailEnd type="none" w="med" len="med"/>
                    </a:lnR>
                    <a:solidFill>
                      <a:srgbClr val="00FFFF"/>
                    </a:solidFill>
                  </a:tcPr>
                </a:tc>
              </a:tr>
              <a:tr h="676102">
                <a:tc>
                  <a:txBody>
                    <a:bodyPr/>
                    <a:lstStyle/>
                    <a:p>
                      <a:pPr>
                        <a:buFont typeface="Wingdings" pitchFamily="2" charset="2"/>
                        <a:buChar char="ü"/>
                      </a:pPr>
                      <a:r>
                        <a:rPr lang="en-US" sz="1600" b="1" dirty="0" smtClean="0"/>
                        <a:t>  Vocabulary</a:t>
                      </a:r>
                      <a:r>
                        <a:rPr lang="en-US" sz="1600" b="1" baseline="0" dirty="0" smtClean="0"/>
                        <a:t> &amp; Oral Language Development </a:t>
                      </a:r>
                    </a:p>
                    <a:p>
                      <a:pPr>
                        <a:buFont typeface="Wingdings" pitchFamily="2" charset="2"/>
                        <a:buNone/>
                      </a:pPr>
                      <a:r>
                        <a:rPr lang="en-US" sz="1600" b="1" baseline="0" dirty="0" smtClean="0"/>
                        <a:t>       (PK – 5</a:t>
                      </a:r>
                      <a:r>
                        <a:rPr lang="en-US" sz="1600" b="1" baseline="30000" dirty="0" smtClean="0"/>
                        <a:t>th</a:t>
                      </a:r>
                      <a:r>
                        <a:rPr lang="en-US" sz="1600" b="1" baseline="0" dirty="0" smtClean="0"/>
                        <a:t>)</a:t>
                      </a:r>
                      <a:endParaRPr lang="en-US" sz="1600" b="1" dirty="0"/>
                    </a:p>
                  </a:txBody>
                  <a:tcPr>
                    <a:solidFill>
                      <a:srgbClr val="FF9933"/>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1" dirty="0" smtClean="0"/>
                        <a:t>   Building Language and Vocabulary  through Themes</a:t>
                      </a:r>
                    </a:p>
                  </a:txBody>
                  <a:tcPr>
                    <a:lnR w="12700" cap="flat" cmpd="sng" algn="ctr">
                      <a:solidFill>
                        <a:schemeClr val="tx1"/>
                      </a:solidFill>
                      <a:prstDash val="solid"/>
                      <a:round/>
                      <a:headEnd type="none" w="med" len="med"/>
                      <a:tailEnd type="none" w="med" len="med"/>
                    </a:lnR>
                    <a:solidFill>
                      <a:srgbClr val="00FFFF"/>
                    </a:solidFill>
                  </a:tcPr>
                </a:tc>
              </a:tr>
              <a:tr h="676102">
                <a:tc>
                  <a:txBody>
                    <a:bodyPr/>
                    <a:lstStyle/>
                    <a:p>
                      <a:pPr marL="285750" indent="-285750">
                        <a:buFont typeface="Wingdings" pitchFamily="2" charset="2"/>
                        <a:buChar char="ü"/>
                      </a:pPr>
                      <a:r>
                        <a:rPr lang="en-US" sz="1600" b="1" dirty="0" smtClean="0"/>
                        <a:t>Phonological</a:t>
                      </a:r>
                      <a:r>
                        <a:rPr lang="en-US" sz="1600" b="1" baseline="0" dirty="0" smtClean="0"/>
                        <a:t> &amp; Phonemic Awareness </a:t>
                      </a:r>
                    </a:p>
                    <a:p>
                      <a:pPr marL="285750" indent="-285750">
                        <a:buFont typeface="Wingdings" pitchFamily="2" charset="2"/>
                        <a:buNone/>
                      </a:pPr>
                      <a:r>
                        <a:rPr lang="en-US" sz="1600" b="1" baseline="0" dirty="0" smtClean="0"/>
                        <a:t>       (PK – 2</a:t>
                      </a:r>
                      <a:r>
                        <a:rPr lang="en-US" sz="1600" b="1" baseline="30000" dirty="0" smtClean="0"/>
                        <a:t>nd</a:t>
                      </a:r>
                      <a:r>
                        <a:rPr lang="en-US" sz="1600" b="1" baseline="0" dirty="0" smtClean="0"/>
                        <a:t>)</a:t>
                      </a:r>
                      <a:endParaRPr lang="en-US" sz="1600" b="1" dirty="0" smtClean="0"/>
                    </a:p>
                  </a:txBody>
                  <a:tcPr>
                    <a:solidFill>
                      <a:srgbClr val="FF9933"/>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1" dirty="0" smtClean="0">
                          <a:solidFill>
                            <a:schemeClr val="tx1"/>
                          </a:solidFill>
                        </a:rPr>
                        <a:t>Using Data to</a:t>
                      </a:r>
                      <a:r>
                        <a:rPr lang="en-US" sz="1600" b="1" baseline="0" dirty="0" smtClean="0">
                          <a:solidFill>
                            <a:schemeClr val="tx1"/>
                          </a:solidFill>
                        </a:rPr>
                        <a:t> Guide Instruction</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1" baseline="0" dirty="0" smtClean="0">
                          <a:solidFill>
                            <a:schemeClr val="tx1"/>
                          </a:solidFill>
                        </a:rPr>
                        <a:t>Developing Voc. Using a Letter Wall</a:t>
                      </a:r>
                    </a:p>
                  </a:txBody>
                  <a:tcPr>
                    <a:lnR w="12700" cap="flat" cmpd="sng" algn="ctr">
                      <a:solidFill>
                        <a:schemeClr val="tx1"/>
                      </a:solidFill>
                      <a:prstDash val="solid"/>
                      <a:round/>
                      <a:headEnd type="none" w="med" len="med"/>
                      <a:tailEnd type="none" w="med" len="med"/>
                    </a:lnR>
                    <a:solidFill>
                      <a:srgbClr val="00FFFF"/>
                    </a:solidFill>
                  </a:tcPr>
                </a:tc>
              </a:tr>
              <a:tr h="432942">
                <a:tc>
                  <a:txBody>
                    <a:bodyPr/>
                    <a:lstStyle/>
                    <a:p>
                      <a:pPr marL="285750" indent="-285750">
                        <a:buFont typeface="Wingdings" pitchFamily="2" charset="2"/>
                        <a:buChar char="ü"/>
                      </a:pPr>
                      <a:r>
                        <a:rPr lang="en-US" sz="1600" b="1" dirty="0" smtClean="0"/>
                        <a:t>Vocabulary Development</a:t>
                      </a:r>
                      <a:r>
                        <a:rPr lang="en-US" sz="1600" b="1" baseline="0" dirty="0" smtClean="0"/>
                        <a:t> in</a:t>
                      </a:r>
                      <a:r>
                        <a:rPr lang="en-US" sz="1600" b="1" dirty="0" smtClean="0"/>
                        <a:t> Letter Walls</a:t>
                      </a:r>
                      <a:r>
                        <a:rPr lang="en-US" sz="1600" b="1" baseline="0" dirty="0" smtClean="0"/>
                        <a:t> </a:t>
                      </a:r>
                      <a:r>
                        <a:rPr lang="en-US" sz="1600" b="1" dirty="0" smtClean="0"/>
                        <a:t>(PK)</a:t>
                      </a:r>
                    </a:p>
                  </a:txBody>
                  <a:tcPr>
                    <a:solidFill>
                      <a:srgbClr val="FF9933"/>
                    </a:solidFill>
                  </a:tcPr>
                </a:tc>
                <a:tc>
                  <a:txBody>
                    <a:bodyPr/>
                    <a:lstStyle/>
                    <a:p>
                      <a:pPr marL="285750" indent="-285750">
                        <a:buFont typeface="Wingdings" pitchFamily="2" charset="2"/>
                        <a:buChar char="ü"/>
                      </a:pPr>
                      <a:r>
                        <a:rPr lang="en-US" sz="1600" b="1" dirty="0" smtClean="0"/>
                        <a:t>Maximizing small group instruction</a:t>
                      </a:r>
                    </a:p>
                  </a:txBody>
                  <a:tcPr>
                    <a:lnR w="12700" cap="flat" cmpd="sng" algn="ctr">
                      <a:solidFill>
                        <a:schemeClr val="tx1"/>
                      </a:solidFill>
                      <a:prstDash val="solid"/>
                      <a:round/>
                      <a:headEnd type="none" w="med" len="med"/>
                      <a:tailEnd type="none" w="med" len="med"/>
                    </a:lnR>
                    <a:solidFill>
                      <a:srgbClr val="00FFFF"/>
                    </a:solidFill>
                  </a:tcPr>
                </a:tc>
              </a:tr>
              <a:tr h="432942">
                <a:tc>
                  <a:txBody>
                    <a:bodyPr/>
                    <a:lstStyle/>
                    <a:p>
                      <a:pPr marL="285750" indent="-285750">
                        <a:buFont typeface="Wingdings" pitchFamily="2" charset="2"/>
                        <a:buChar char="ü"/>
                      </a:pPr>
                      <a:r>
                        <a:rPr lang="en-US" sz="1600" b="1" dirty="0" smtClean="0"/>
                        <a:t>Infant and Toddler Guidelines (0 – 3</a:t>
                      </a:r>
                      <a:r>
                        <a:rPr lang="en-US" sz="1600" b="1" baseline="0" dirty="0" smtClean="0"/>
                        <a:t> yr olds)</a:t>
                      </a:r>
                      <a:endParaRPr lang="en-US" sz="1600" b="1" dirty="0" smtClean="0"/>
                    </a:p>
                  </a:txBody>
                  <a:tcPr>
                    <a:solidFill>
                      <a:srgbClr val="FF9933"/>
                    </a:solidFill>
                  </a:tcPr>
                </a:tc>
                <a:tc>
                  <a:txBody>
                    <a:bodyPr/>
                    <a:lstStyle/>
                    <a:p>
                      <a:pPr marL="285750" indent="-285750">
                        <a:buFont typeface="Wingdings" pitchFamily="2" charset="2"/>
                        <a:buChar char="ü"/>
                      </a:pPr>
                      <a:r>
                        <a:rPr lang="en-US" sz="1600" b="1" dirty="0" smtClean="0"/>
                        <a:t>Language Building Strategies</a:t>
                      </a:r>
                    </a:p>
                  </a:txBody>
                  <a:tcPr>
                    <a:lnR w="12700" cap="flat" cmpd="sng" algn="ctr">
                      <a:solidFill>
                        <a:schemeClr val="tx1"/>
                      </a:solidFill>
                      <a:prstDash val="solid"/>
                      <a:round/>
                      <a:headEnd type="none" w="med" len="med"/>
                      <a:tailEnd type="none" w="med" len="med"/>
                    </a:lnR>
                    <a:solidFill>
                      <a:srgbClr val="00FFFF"/>
                    </a:solidFill>
                  </a:tcPr>
                </a:tc>
              </a:tr>
              <a:tr h="432942">
                <a:tc>
                  <a:txBody>
                    <a:bodyPr/>
                    <a:lstStyle/>
                    <a:p>
                      <a:pPr>
                        <a:buFont typeface="Wingdings" pitchFamily="2" charset="2"/>
                        <a:buChar char="ü"/>
                      </a:pPr>
                      <a:r>
                        <a:rPr lang="en-US" sz="1600" b="1" dirty="0" smtClean="0"/>
                        <a:t>   Connecting With Parents (0 – 3</a:t>
                      </a:r>
                      <a:r>
                        <a:rPr lang="en-US" sz="1600" b="1" baseline="0" dirty="0" smtClean="0"/>
                        <a:t> yr olds)</a:t>
                      </a:r>
                      <a:endParaRPr lang="en-US" sz="1600" b="1" dirty="0"/>
                    </a:p>
                  </a:txBody>
                  <a:tcPr>
                    <a:solidFill>
                      <a:srgbClr val="FF9933"/>
                    </a:solidFill>
                  </a:tcPr>
                </a:tc>
                <a:tc>
                  <a:txBody>
                    <a:bodyPr/>
                    <a:lstStyle/>
                    <a:p>
                      <a:pPr>
                        <a:buFont typeface="Wingdings" pitchFamily="2" charset="2"/>
                        <a:buChar char="ü"/>
                      </a:pPr>
                      <a:r>
                        <a:rPr lang="en-US" sz="1600" b="1" dirty="0" smtClean="0"/>
                        <a:t>   Listening Comprehension &amp;</a:t>
                      </a:r>
                      <a:r>
                        <a:rPr lang="en-US" sz="1600" b="1" baseline="0" dirty="0" smtClean="0"/>
                        <a:t> </a:t>
                      </a:r>
                      <a:r>
                        <a:rPr lang="en-US" sz="1600" b="1" dirty="0" smtClean="0"/>
                        <a:t>Fluency</a:t>
                      </a:r>
                      <a:endParaRPr lang="en-US" sz="1600" b="1" dirty="0"/>
                    </a:p>
                  </a:txBody>
                  <a:tcPr>
                    <a:lnR w="12700" cap="flat" cmpd="sng" algn="ctr">
                      <a:solidFill>
                        <a:schemeClr val="tx1"/>
                      </a:solidFill>
                      <a:prstDash val="solid"/>
                      <a:round/>
                      <a:headEnd type="none" w="med" len="med"/>
                      <a:tailEnd type="none" w="med" len="med"/>
                    </a:lnR>
                    <a:solidFill>
                      <a:srgbClr val="00FFFF"/>
                    </a:solidFill>
                  </a:tcPr>
                </a:tc>
              </a:tr>
            </a:tbl>
          </a:graphicData>
        </a:graphic>
      </p:graphicFrame>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16705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Phonological and Phonemic Awareness (PK-2</a:t>
            </a:r>
            <a:r>
              <a:rPr lang="en-US" b="1" baseline="30000" dirty="0" smtClean="0"/>
              <a:t>nd</a:t>
            </a:r>
            <a:r>
              <a:rPr lang="en-US" b="1" dirty="0" smtClean="0"/>
              <a:t>)</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6" name="Picture 3"/>
          <p:cNvPicPr>
            <a:picLocks noChangeAspect="1" noChangeArrowheads="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r="4082" b="31387"/>
          <a:stretch/>
        </p:blipFill>
        <p:spPr bwMode="auto">
          <a:xfrm>
            <a:off x="2819400" y="2057400"/>
            <a:ext cx="3581400" cy="42672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048000" y="3733800"/>
            <a:ext cx="2133600" cy="276999"/>
          </a:xfrm>
          <a:prstGeom prst="rect">
            <a:avLst/>
          </a:prstGeom>
          <a:solidFill>
            <a:srgbClr val="D9F8A2"/>
          </a:solidFill>
        </p:spPr>
        <p:txBody>
          <a:bodyPr wrap="square" rtlCol="0">
            <a:spAutoFit/>
          </a:bodyPr>
          <a:lstStyle/>
          <a:p>
            <a:endParaRPr lang="en-US" sz="1200" dirty="0"/>
          </a:p>
        </p:txBody>
      </p:sp>
      <p:sp>
        <p:nvSpPr>
          <p:cNvPr id="8" name="TextBox 7"/>
          <p:cNvSpPr txBox="1"/>
          <p:nvPr/>
        </p:nvSpPr>
        <p:spPr>
          <a:xfrm>
            <a:off x="5410200" y="3962400"/>
            <a:ext cx="838200" cy="1938992"/>
          </a:xfrm>
          <a:prstGeom prst="rect">
            <a:avLst/>
          </a:prstGeom>
          <a:solidFill>
            <a:srgbClr val="DEF9AD"/>
          </a:solidFill>
        </p:spPr>
        <p:txBody>
          <a:bodyPr wrap="square" rtlCol="0">
            <a:spAutoFit/>
          </a:bodyPr>
          <a:lstStyle/>
          <a:p>
            <a:endParaRPr lang="en-US" sz="3000" dirty="0" smtClean="0"/>
          </a:p>
          <a:p>
            <a:endParaRPr lang="en-US" sz="3000" dirty="0" smtClean="0"/>
          </a:p>
          <a:p>
            <a:endParaRPr lang="en-US" sz="3000" dirty="0" smtClean="0"/>
          </a:p>
          <a:p>
            <a:endParaRPr lang="en-US" sz="3000" dirty="0"/>
          </a:p>
        </p:txBody>
      </p:sp>
      <p:sp>
        <p:nvSpPr>
          <p:cNvPr id="11" name="TextBox 10"/>
          <p:cNvSpPr txBox="1"/>
          <p:nvPr/>
        </p:nvSpPr>
        <p:spPr>
          <a:xfrm>
            <a:off x="3505200" y="4191000"/>
            <a:ext cx="2895600" cy="276999"/>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Explicit Systematic Instruction</a:t>
            </a:r>
            <a:endParaRPr lang="en-US" sz="1200" b="1" dirty="0">
              <a:solidFill>
                <a:schemeClr val="tx1"/>
              </a:solidFill>
              <a:latin typeface="Arial" pitchFamily="34" charset="0"/>
              <a:cs typeface="Arial" pitchFamily="34" charset="0"/>
            </a:endParaRPr>
          </a:p>
        </p:txBody>
      </p:sp>
      <p:sp>
        <p:nvSpPr>
          <p:cNvPr id="12" name="TextBox 11"/>
          <p:cNvSpPr txBox="1"/>
          <p:nvPr/>
        </p:nvSpPr>
        <p:spPr>
          <a:xfrm>
            <a:off x="3505200" y="4724400"/>
            <a:ext cx="3124200" cy="276999"/>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Consistent Instructional Scaffolds</a:t>
            </a:r>
            <a:endParaRPr lang="en-US" sz="1200" b="1" dirty="0">
              <a:solidFill>
                <a:schemeClr val="tx1"/>
              </a:solidFill>
              <a:latin typeface="Arial" pitchFamily="34" charset="0"/>
              <a:cs typeface="Arial" pitchFamily="34" charset="0"/>
            </a:endParaRPr>
          </a:p>
        </p:txBody>
      </p:sp>
      <p:sp>
        <p:nvSpPr>
          <p:cNvPr id="13" name="TextBox 12"/>
          <p:cNvSpPr txBox="1"/>
          <p:nvPr/>
        </p:nvSpPr>
        <p:spPr>
          <a:xfrm>
            <a:off x="3505200" y="5257800"/>
            <a:ext cx="3200400" cy="276999"/>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Reinforce Phonological Awareness </a:t>
            </a:r>
            <a:endParaRPr lang="en-US" sz="1200" b="1" dirty="0">
              <a:solidFill>
                <a:schemeClr val="tx1"/>
              </a:solidFill>
              <a:latin typeface="Arial" pitchFamily="34" charset="0"/>
              <a:cs typeface="Arial" pitchFamily="34" charset="0"/>
            </a:endParaRPr>
          </a:p>
        </p:txBody>
      </p:sp>
      <p:sp>
        <p:nvSpPr>
          <p:cNvPr id="14" name="TextBox 13"/>
          <p:cNvSpPr txBox="1"/>
          <p:nvPr/>
        </p:nvSpPr>
        <p:spPr>
          <a:xfrm>
            <a:off x="3810000" y="3886200"/>
            <a:ext cx="184731" cy="646331"/>
          </a:xfrm>
          <a:prstGeom prst="rect">
            <a:avLst/>
          </a:prstGeom>
          <a:noFill/>
        </p:spPr>
        <p:txBody>
          <a:bodyPr wrap="none" rtlCol="0">
            <a:spAutoFit/>
          </a:bodyPr>
          <a:lstStyle/>
          <a:p>
            <a:endParaRPr lang="en-US" dirty="0"/>
          </a:p>
        </p:txBody>
      </p:sp>
      <p:sp>
        <p:nvSpPr>
          <p:cNvPr id="15" name="TextBox 14"/>
          <p:cNvSpPr txBox="1"/>
          <p:nvPr/>
        </p:nvSpPr>
        <p:spPr>
          <a:xfrm>
            <a:off x="3352800" y="3352800"/>
            <a:ext cx="1981200" cy="677108"/>
          </a:xfrm>
          <a:prstGeom prst="rect">
            <a:avLst/>
          </a:prstGeom>
          <a:solidFill>
            <a:srgbClr val="DEF9AD"/>
          </a:solidFill>
        </p:spPr>
        <p:txBody>
          <a:bodyPr wrap="square" rtlCol="0">
            <a:spAutoFit/>
          </a:bodyPr>
          <a:lstStyle/>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400" b="1" dirty="0" smtClean="0">
                <a:solidFill>
                  <a:schemeClr val="tx1"/>
                </a:solidFill>
                <a:latin typeface="Arial" pitchFamily="34" charset="0"/>
                <a:cs typeface="Arial" pitchFamily="34" charset="0"/>
              </a:rPr>
              <a:t>PA all day!</a:t>
            </a:r>
            <a:endParaRPr lang="en-US" sz="1400" b="1" dirty="0">
              <a:solidFill>
                <a:schemeClr val="tx1"/>
              </a:solidFill>
              <a:latin typeface="Arial" pitchFamily="34" charset="0"/>
              <a:cs typeface="Arial" pitchFamily="34" charset="0"/>
            </a:endParaRPr>
          </a:p>
        </p:txBody>
      </p:sp>
      <p:pic>
        <p:nvPicPr>
          <p:cNvPr id="16" name="Picture 15"/>
          <p:cNvPicPr/>
          <p:nvPr/>
        </p:nvPicPr>
        <p:blipFill>
          <a:blip r:embed="rId4" cstate="print"/>
          <a:srcRect l="56615" t="37577" r="28295" b="33547"/>
          <a:stretch>
            <a:fillRect/>
          </a:stretch>
        </p:blipFill>
        <p:spPr bwMode="auto">
          <a:xfrm>
            <a:off x="6705600" y="1752600"/>
            <a:ext cx="2209800" cy="3429000"/>
          </a:xfrm>
          <a:prstGeom prst="rect">
            <a:avLst/>
          </a:prstGeom>
          <a:noFill/>
          <a:ln w="9525">
            <a:noFill/>
            <a:miter lim="800000"/>
            <a:headEnd/>
            <a:tailEnd/>
          </a:ln>
        </p:spPr>
      </p:pic>
    </p:spTree>
    <p:extLst>
      <p:ext uri="{BB962C8B-B14F-4D97-AF65-F5344CB8AC3E}">
        <p14:creationId xmlns:p14="http://schemas.microsoft.com/office/powerpoint/2010/main" val="2425157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8350"/>
          </a:xfrm>
        </p:spPr>
        <p:txBody>
          <a:bodyPr/>
          <a:lstStyle/>
          <a:p>
            <a:r>
              <a:rPr lang="en-US" b="1" dirty="0" smtClean="0"/>
              <a:t>PA all day!</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17" name="TextBox 16"/>
          <p:cNvSpPr txBox="1"/>
          <p:nvPr/>
        </p:nvSpPr>
        <p:spPr>
          <a:xfrm>
            <a:off x="7467600" y="4114800"/>
            <a:ext cx="914400" cy="1938992"/>
          </a:xfrm>
          <a:prstGeom prst="rect">
            <a:avLst/>
          </a:prstGeom>
          <a:solidFill>
            <a:schemeClr val="bg1"/>
          </a:solidFill>
        </p:spPr>
        <p:txBody>
          <a:bodyPr wrap="square" rtlCol="0">
            <a:spAutoFit/>
          </a:bodyPr>
          <a:lstStyle/>
          <a:p>
            <a:endParaRPr lang="en-US" sz="3000" dirty="0" smtClean="0"/>
          </a:p>
          <a:p>
            <a:endParaRPr lang="en-US" sz="3000" dirty="0" smtClean="0"/>
          </a:p>
          <a:p>
            <a:endParaRPr lang="en-US" sz="3000" dirty="0" smtClean="0"/>
          </a:p>
          <a:p>
            <a:endParaRPr lang="en-US" sz="3000" dirty="0"/>
          </a:p>
        </p:txBody>
      </p:sp>
      <p:pic>
        <p:nvPicPr>
          <p:cNvPr id="18" name="Picture 17"/>
          <p:cNvPicPr/>
          <p:nvPr/>
        </p:nvPicPr>
        <p:blipFill>
          <a:blip r:embed="rId3" cstate="print">
            <a:lum contrast="6000"/>
          </a:blip>
          <a:srcRect l="24840" t="34615" r="24038" b="19872"/>
          <a:stretch>
            <a:fillRect/>
          </a:stretch>
        </p:blipFill>
        <p:spPr bwMode="auto">
          <a:xfrm>
            <a:off x="685800" y="1447800"/>
            <a:ext cx="8458200" cy="5181600"/>
          </a:xfrm>
          <a:prstGeom prst="rect">
            <a:avLst/>
          </a:prstGeom>
          <a:noFill/>
          <a:ln w="9525">
            <a:noFill/>
            <a:miter lim="800000"/>
            <a:headEnd/>
            <a:tailEnd/>
          </a:ln>
        </p:spPr>
      </p:pic>
    </p:spTree>
    <p:extLst>
      <p:ext uri="{BB962C8B-B14F-4D97-AF65-F5344CB8AC3E}">
        <p14:creationId xmlns:p14="http://schemas.microsoft.com/office/powerpoint/2010/main" val="2425157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8350"/>
          </a:xfrm>
        </p:spPr>
        <p:txBody>
          <a:bodyPr/>
          <a:lstStyle/>
          <a:p>
            <a:r>
              <a:rPr lang="en-US" b="1" dirty="0" smtClean="0"/>
              <a:t>PA all day!</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8" name="TextBox 7"/>
          <p:cNvSpPr txBox="1"/>
          <p:nvPr/>
        </p:nvSpPr>
        <p:spPr>
          <a:xfrm>
            <a:off x="6248400" y="5410200"/>
            <a:ext cx="609600" cy="646331"/>
          </a:xfrm>
          <a:prstGeom prst="rect">
            <a:avLst/>
          </a:prstGeom>
          <a:solidFill>
            <a:schemeClr val="bg1"/>
          </a:solidFill>
        </p:spPr>
        <p:txBody>
          <a:bodyPr wrap="square" rtlCol="0">
            <a:spAutoFit/>
          </a:bodyPr>
          <a:lstStyle/>
          <a:p>
            <a:endParaRPr lang="en-US" dirty="0"/>
          </a:p>
        </p:txBody>
      </p:sp>
      <p:pic>
        <p:nvPicPr>
          <p:cNvPr id="10" name="Picture 9"/>
          <p:cNvPicPr/>
          <p:nvPr/>
        </p:nvPicPr>
        <p:blipFill>
          <a:blip r:embed="rId3" cstate="print"/>
          <a:srcRect l="18352" t="14946" r="38810" b="8780"/>
          <a:stretch>
            <a:fillRect/>
          </a:stretch>
        </p:blipFill>
        <p:spPr bwMode="auto">
          <a:xfrm>
            <a:off x="533400" y="1600200"/>
            <a:ext cx="4267200" cy="4800600"/>
          </a:xfrm>
          <a:prstGeom prst="rect">
            <a:avLst/>
          </a:prstGeom>
          <a:noFill/>
          <a:ln w="9525">
            <a:noFill/>
            <a:miter lim="800000"/>
            <a:headEnd/>
            <a:tailEnd/>
          </a:ln>
        </p:spPr>
      </p:pic>
      <p:sp>
        <p:nvSpPr>
          <p:cNvPr id="11" name="TextBox 10"/>
          <p:cNvSpPr txBox="1"/>
          <p:nvPr/>
        </p:nvSpPr>
        <p:spPr>
          <a:xfrm>
            <a:off x="5257800" y="2286000"/>
            <a:ext cx="3276600" cy="2677656"/>
          </a:xfrm>
          <a:prstGeom prst="rect">
            <a:avLst/>
          </a:prstGeom>
          <a:noFill/>
        </p:spPr>
        <p:txBody>
          <a:bodyPr wrap="square" rtlCol="0">
            <a:spAutoFit/>
          </a:bodyPr>
          <a:lstStyle/>
          <a:p>
            <a:r>
              <a:rPr lang="en-US" sz="2400" b="1" dirty="0" smtClean="0">
                <a:solidFill>
                  <a:schemeClr val="tx1"/>
                </a:solidFill>
                <a:latin typeface="Goudy Old Style" pitchFamily="18" charset="0"/>
              </a:rPr>
              <a:t>Use these scaffold routines to enhance </a:t>
            </a:r>
          </a:p>
          <a:p>
            <a:r>
              <a:rPr lang="en-US" sz="2400" b="1" dirty="0" smtClean="0">
                <a:solidFill>
                  <a:schemeClr val="tx1"/>
                </a:solidFill>
                <a:latin typeface="Goudy Old Style" pitchFamily="18" charset="0"/>
              </a:rPr>
              <a:t>the daily Phonological Awareness activities </a:t>
            </a:r>
          </a:p>
          <a:p>
            <a:r>
              <a:rPr lang="en-US" sz="2400" b="1" dirty="0" smtClean="0">
                <a:solidFill>
                  <a:schemeClr val="tx1"/>
                </a:solidFill>
                <a:latin typeface="Goudy Old Style" pitchFamily="18" charset="0"/>
              </a:rPr>
              <a:t>in your classroom.</a:t>
            </a:r>
          </a:p>
          <a:p>
            <a:endParaRPr lang="en-US" sz="2800" dirty="0" smtClean="0">
              <a:latin typeface="Goudy Old Style" pitchFamily="18" charset="0"/>
            </a:endParaRPr>
          </a:p>
          <a:p>
            <a:r>
              <a:rPr lang="en-US" sz="2000" dirty="0" smtClean="0">
                <a:latin typeface="Goudy Old Style" pitchFamily="18" charset="0"/>
              </a:rPr>
              <a:t> </a:t>
            </a:r>
            <a:endParaRPr lang="en-US" sz="2000" dirty="0">
              <a:latin typeface="Goudy Old Style" pitchFamily="18" charset="0"/>
            </a:endParaRPr>
          </a:p>
        </p:txBody>
      </p:sp>
    </p:spTree>
    <p:extLst>
      <p:ext uri="{BB962C8B-B14F-4D97-AF65-F5344CB8AC3E}">
        <p14:creationId xmlns:p14="http://schemas.microsoft.com/office/powerpoint/2010/main" val="2425157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Graphophonemic Knowledge (PK-2</a:t>
            </a:r>
            <a:r>
              <a:rPr lang="en-US" b="1" baseline="30000" dirty="0" smtClean="0"/>
              <a:t>nd</a:t>
            </a:r>
            <a:r>
              <a:rPr lang="en-US" b="1" dirty="0" smtClean="0"/>
              <a:t>) </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6" name="Content Placeholder 2"/>
          <p:cNvSpPr>
            <a:spLocks noGrp="1"/>
          </p:cNvSpPr>
          <p:nvPr>
            <p:ph idx="1"/>
          </p:nvPr>
        </p:nvSpPr>
        <p:spPr>
          <a:xfrm>
            <a:off x="990600" y="2209800"/>
            <a:ext cx="7162800" cy="3886200"/>
          </a:xfrm>
          <a:solidFill>
            <a:srgbClr val="FFCC99"/>
          </a:solidFill>
        </p:spPr>
        <p:txBody>
          <a:bodyPr/>
          <a:lstStyle/>
          <a:p>
            <a:pPr marL="3028950" lvl="3" indent="231775" eaLnBrk="1" hangingPunct="1">
              <a:lnSpc>
                <a:spcPct val="90000"/>
              </a:lnSpc>
              <a:buFont typeface="Arial" charset="0"/>
              <a:buNone/>
            </a:pPr>
            <a:endParaRPr lang="en-US" sz="2600" i="1" dirty="0" smtClean="0">
              <a:solidFill>
                <a:schemeClr val="tx2"/>
              </a:solidFill>
            </a:endParaRPr>
          </a:p>
          <a:p>
            <a:pPr marL="3028950" lvl="3" indent="231775" eaLnBrk="1" hangingPunct="1">
              <a:lnSpc>
                <a:spcPct val="90000"/>
              </a:lnSpc>
              <a:buFont typeface="Arial" charset="0"/>
              <a:buNone/>
            </a:pPr>
            <a:r>
              <a:rPr lang="en-US" sz="2800" i="1" dirty="0" smtClean="0">
                <a:solidFill>
                  <a:schemeClr val="tx2"/>
                </a:solidFill>
              </a:rPr>
              <a:t> </a:t>
            </a:r>
            <a:r>
              <a:rPr lang="en-US" sz="2800" dirty="0" smtClean="0"/>
              <a:t>direct instruction</a:t>
            </a:r>
          </a:p>
          <a:p>
            <a:pPr algn="ctr" eaLnBrk="1" hangingPunct="1">
              <a:lnSpc>
                <a:spcPct val="90000"/>
              </a:lnSpc>
              <a:buFont typeface="Arial" charset="0"/>
              <a:buNone/>
            </a:pPr>
            <a:r>
              <a:rPr lang="en-US" sz="2800" b="1" dirty="0" smtClean="0"/>
              <a:t>+</a:t>
            </a:r>
          </a:p>
          <a:p>
            <a:pPr eaLnBrk="1" hangingPunct="1">
              <a:lnSpc>
                <a:spcPct val="90000"/>
              </a:lnSpc>
              <a:buFont typeface="Arial" charset="0"/>
              <a:buNone/>
            </a:pPr>
            <a:r>
              <a:rPr lang="en-US" sz="2800" i="1" dirty="0" smtClean="0"/>
              <a:t>                                         </a:t>
            </a:r>
            <a:r>
              <a:rPr lang="en-US" sz="2800" dirty="0" smtClean="0"/>
              <a:t>phonics activity </a:t>
            </a:r>
            <a:endParaRPr lang="en-US" sz="2800" b="1" dirty="0" smtClean="0"/>
          </a:p>
          <a:p>
            <a:pPr algn="ctr" eaLnBrk="1" hangingPunct="1">
              <a:lnSpc>
                <a:spcPct val="90000"/>
              </a:lnSpc>
              <a:buFont typeface="Arial" charset="0"/>
              <a:buNone/>
            </a:pPr>
            <a:r>
              <a:rPr lang="en-US" sz="2800" b="1" dirty="0" smtClean="0"/>
              <a:t>+</a:t>
            </a:r>
          </a:p>
          <a:p>
            <a:pPr marL="3028950" lvl="2" indent="231775" eaLnBrk="1" hangingPunct="1">
              <a:lnSpc>
                <a:spcPct val="90000"/>
              </a:lnSpc>
              <a:buFont typeface="Arial" charset="0"/>
              <a:buNone/>
            </a:pPr>
            <a:r>
              <a:rPr lang="en-US" sz="2800" i="1" dirty="0" smtClean="0"/>
              <a:t> </a:t>
            </a:r>
            <a:r>
              <a:rPr lang="en-US" sz="2800" dirty="0" smtClean="0"/>
              <a:t>daily dictation</a:t>
            </a:r>
          </a:p>
          <a:p>
            <a:pPr algn="ctr" eaLnBrk="1" hangingPunct="1">
              <a:lnSpc>
                <a:spcPct val="90000"/>
              </a:lnSpc>
              <a:buFont typeface="Arial" charset="0"/>
              <a:buNone/>
            </a:pPr>
            <a:r>
              <a:rPr lang="en-US" sz="2800" b="1" dirty="0" smtClean="0"/>
              <a:t>=</a:t>
            </a:r>
          </a:p>
          <a:p>
            <a:pPr algn="ctr" eaLnBrk="1" hangingPunct="1">
              <a:lnSpc>
                <a:spcPct val="90000"/>
              </a:lnSpc>
              <a:buFont typeface="Arial" charset="0"/>
              <a:buNone/>
            </a:pPr>
            <a:r>
              <a:rPr lang="en-US" sz="2800" b="1" i="1" dirty="0" smtClean="0"/>
              <a:t>    </a:t>
            </a:r>
            <a:r>
              <a:rPr lang="en-US" sz="2800" dirty="0" smtClean="0"/>
              <a:t>An effective spelling routine!</a:t>
            </a:r>
            <a:endParaRPr lang="en-US" sz="3000" dirty="0" smtClean="0"/>
          </a:p>
        </p:txBody>
      </p:sp>
      <p:grpSp>
        <p:nvGrpSpPr>
          <p:cNvPr id="7" name="Group 21"/>
          <p:cNvGrpSpPr>
            <a:grpSpLocks/>
          </p:cNvGrpSpPr>
          <p:nvPr/>
        </p:nvGrpSpPr>
        <p:grpSpPr bwMode="auto">
          <a:xfrm>
            <a:off x="2819400" y="2362200"/>
            <a:ext cx="762000" cy="2819400"/>
            <a:chOff x="2895600" y="2133600"/>
            <a:chExt cx="762000" cy="2818905"/>
          </a:xfrm>
        </p:grpSpPr>
        <p:grpSp>
          <p:nvGrpSpPr>
            <p:cNvPr id="8" name="Group 18"/>
            <p:cNvGrpSpPr>
              <a:grpSpLocks/>
            </p:cNvGrpSpPr>
            <p:nvPr/>
          </p:nvGrpSpPr>
          <p:grpSpPr bwMode="auto">
            <a:xfrm>
              <a:off x="2895600" y="2133600"/>
              <a:ext cx="762000" cy="761866"/>
              <a:chOff x="2895600" y="2133600"/>
              <a:chExt cx="762000" cy="761866"/>
            </a:xfrm>
          </p:grpSpPr>
          <p:sp>
            <p:nvSpPr>
              <p:cNvPr id="15" name="Oval 14"/>
              <p:cNvSpPr/>
              <p:nvPr/>
            </p:nvSpPr>
            <p:spPr>
              <a:xfrm>
                <a:off x="2895600" y="2133600"/>
                <a:ext cx="762000" cy="761866"/>
              </a:xfrm>
              <a:prstGeom prst="ellipse">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TextBox 15"/>
              <p:cNvSpPr txBox="1">
                <a:spLocks noChangeArrowheads="1"/>
              </p:cNvSpPr>
              <p:nvPr/>
            </p:nvSpPr>
            <p:spPr bwMode="auto">
              <a:xfrm>
                <a:off x="2971800" y="2133600"/>
                <a:ext cx="685800" cy="761866"/>
              </a:xfrm>
              <a:prstGeom prst="rect">
                <a:avLst/>
              </a:prstGeom>
              <a:noFill/>
              <a:ln w="9525">
                <a:noFill/>
                <a:miter lim="800000"/>
                <a:headEnd/>
                <a:tailEnd/>
              </a:ln>
            </p:spPr>
            <p:txBody>
              <a:bodyPr>
                <a:prstTxWarp prst="textNoShape">
                  <a:avLst/>
                </a:prstTxWarp>
                <a:spAutoFit/>
              </a:bodyPr>
              <a:lstStyle/>
              <a:p>
                <a:pPr algn="ctr"/>
                <a:r>
                  <a:rPr lang="en-US" sz="4400" dirty="0">
                    <a:latin typeface="Expo" charset="0"/>
                  </a:rPr>
                  <a:t>A</a:t>
                </a:r>
              </a:p>
            </p:txBody>
          </p:sp>
        </p:grpSp>
        <p:grpSp>
          <p:nvGrpSpPr>
            <p:cNvPr id="9" name="Group 19"/>
            <p:cNvGrpSpPr>
              <a:grpSpLocks/>
            </p:cNvGrpSpPr>
            <p:nvPr/>
          </p:nvGrpSpPr>
          <p:grpSpPr bwMode="auto">
            <a:xfrm>
              <a:off x="2895600" y="3124026"/>
              <a:ext cx="762000" cy="761866"/>
              <a:chOff x="2895600" y="3124026"/>
              <a:chExt cx="762000" cy="761866"/>
            </a:xfrm>
          </p:grpSpPr>
          <p:sp>
            <p:nvSpPr>
              <p:cNvPr id="13" name="Oval 12"/>
              <p:cNvSpPr/>
              <p:nvPr/>
            </p:nvSpPr>
            <p:spPr>
              <a:xfrm>
                <a:off x="2895600" y="3124026"/>
                <a:ext cx="762000" cy="761866"/>
              </a:xfrm>
              <a:prstGeom prst="ellipse">
                <a:avLst/>
              </a:prstGeom>
              <a:solidFill>
                <a:schemeClr val="accent6">
                  <a:lumMod val="60000"/>
                  <a:lumOff val="4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TextBox 16"/>
              <p:cNvSpPr txBox="1">
                <a:spLocks noChangeArrowheads="1"/>
              </p:cNvSpPr>
              <p:nvPr/>
            </p:nvSpPr>
            <p:spPr bwMode="auto">
              <a:xfrm>
                <a:off x="2971800" y="3124026"/>
                <a:ext cx="685800" cy="761866"/>
              </a:xfrm>
              <a:prstGeom prst="rect">
                <a:avLst/>
              </a:prstGeom>
              <a:noFill/>
              <a:ln w="9525">
                <a:noFill/>
                <a:miter lim="800000"/>
                <a:headEnd/>
                <a:tailEnd/>
              </a:ln>
            </p:spPr>
            <p:txBody>
              <a:bodyPr>
                <a:prstTxWarp prst="textNoShape">
                  <a:avLst/>
                </a:prstTxWarp>
                <a:spAutoFit/>
              </a:bodyPr>
              <a:lstStyle/>
              <a:p>
                <a:pPr algn="ctr"/>
                <a:r>
                  <a:rPr lang="en-US" sz="4400" dirty="0">
                    <a:latin typeface="Expo" charset="0"/>
                  </a:rPr>
                  <a:t>B</a:t>
                </a:r>
              </a:p>
            </p:txBody>
          </p:sp>
        </p:grpSp>
        <p:grpSp>
          <p:nvGrpSpPr>
            <p:cNvPr id="10" name="Group 20"/>
            <p:cNvGrpSpPr>
              <a:grpSpLocks/>
            </p:cNvGrpSpPr>
            <p:nvPr/>
          </p:nvGrpSpPr>
          <p:grpSpPr bwMode="auto">
            <a:xfrm>
              <a:off x="2895600" y="4190638"/>
              <a:ext cx="762000" cy="761867"/>
              <a:chOff x="2895600" y="4190638"/>
              <a:chExt cx="762000" cy="761867"/>
            </a:xfrm>
          </p:grpSpPr>
          <p:sp>
            <p:nvSpPr>
              <p:cNvPr id="11" name="Oval 10"/>
              <p:cNvSpPr/>
              <p:nvPr/>
            </p:nvSpPr>
            <p:spPr>
              <a:xfrm>
                <a:off x="2895600" y="4190639"/>
                <a:ext cx="762000" cy="761866"/>
              </a:xfrm>
              <a:prstGeom prst="ellipse">
                <a:avLst/>
              </a:prstGeom>
              <a:solidFill>
                <a:srgbClr val="00B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TextBox 17"/>
              <p:cNvSpPr txBox="1">
                <a:spLocks noChangeArrowheads="1"/>
              </p:cNvSpPr>
              <p:nvPr/>
            </p:nvSpPr>
            <p:spPr bwMode="auto">
              <a:xfrm>
                <a:off x="2971800" y="4190639"/>
                <a:ext cx="685800" cy="761866"/>
              </a:xfrm>
              <a:prstGeom prst="rect">
                <a:avLst/>
              </a:prstGeom>
              <a:noFill/>
              <a:ln w="9525">
                <a:noFill/>
                <a:miter lim="800000"/>
                <a:headEnd/>
                <a:tailEnd/>
              </a:ln>
            </p:spPr>
            <p:txBody>
              <a:bodyPr>
                <a:prstTxWarp prst="textNoShape">
                  <a:avLst/>
                </a:prstTxWarp>
                <a:spAutoFit/>
              </a:bodyPr>
              <a:lstStyle/>
              <a:p>
                <a:pPr algn="ctr"/>
                <a:r>
                  <a:rPr lang="en-US" sz="4400" dirty="0">
                    <a:latin typeface="Expo" charset="0"/>
                  </a:rPr>
                  <a:t>C</a:t>
                </a:r>
              </a:p>
            </p:txBody>
          </p:sp>
        </p:grpSp>
      </p:grpSp>
      <p:sp>
        <p:nvSpPr>
          <p:cNvPr id="17" name="TextBox 11"/>
          <p:cNvSpPr txBox="1">
            <a:spLocks noChangeArrowheads="1"/>
          </p:cNvSpPr>
          <p:nvPr/>
        </p:nvSpPr>
        <p:spPr bwMode="auto">
          <a:xfrm rot="-1640856">
            <a:off x="1190337" y="3159095"/>
            <a:ext cx="1711028" cy="954107"/>
          </a:xfrm>
          <a:prstGeom prst="rect">
            <a:avLst/>
          </a:prstGeom>
          <a:noFill/>
          <a:ln w="9525">
            <a:noFill/>
            <a:miter lim="800000"/>
            <a:headEnd/>
            <a:tailEnd/>
          </a:ln>
        </p:spPr>
        <p:txBody>
          <a:bodyPr wrap="square">
            <a:prstTxWarp prst="textNoShape">
              <a:avLst/>
            </a:prstTxWarp>
            <a:spAutoFit/>
          </a:bodyPr>
          <a:lstStyle/>
          <a:p>
            <a:r>
              <a:rPr lang="en-US" sz="2800" b="1" dirty="0">
                <a:latin typeface="Calibri" charset="0"/>
              </a:rPr>
              <a:t>It’s as easy as. . .</a:t>
            </a:r>
          </a:p>
        </p:txBody>
      </p:sp>
    </p:spTree>
    <p:extLst>
      <p:ext uri="{BB962C8B-B14F-4D97-AF65-F5344CB8AC3E}">
        <p14:creationId xmlns:p14="http://schemas.microsoft.com/office/powerpoint/2010/main" val="2425157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Graphophonemic Knowledge (PK-2</a:t>
            </a:r>
            <a:r>
              <a:rPr lang="en-US" b="1" baseline="30000" dirty="0" smtClean="0"/>
              <a:t>nd</a:t>
            </a:r>
            <a:r>
              <a:rPr lang="en-US" b="1" dirty="0" smtClean="0"/>
              <a:t>) </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7" name="Content Placeholder 3"/>
          <p:cNvSpPr>
            <a:spLocks noGrp="1"/>
          </p:cNvSpPr>
          <p:nvPr>
            <p:ph idx="1"/>
          </p:nvPr>
        </p:nvSpPr>
        <p:spPr>
          <a:xfrm>
            <a:off x="1295400" y="1981200"/>
            <a:ext cx="6553200" cy="4221163"/>
          </a:xfrm>
        </p:spPr>
        <p:txBody>
          <a:bodyPr/>
          <a:lstStyle/>
          <a:p>
            <a:r>
              <a:rPr lang="en-US" sz="2400" b="1" dirty="0" smtClean="0"/>
              <a:t>Direct instruction, including think-aloud:</a:t>
            </a:r>
          </a:p>
          <a:p>
            <a:pPr lvl="1"/>
            <a:r>
              <a:rPr lang="en-US" sz="2400" dirty="0" smtClean="0"/>
              <a:t>3-5 minutes (reviews take a little less time)</a:t>
            </a:r>
          </a:p>
          <a:p>
            <a:pPr marL="401638" lvl="1" indent="-401638">
              <a:buFont typeface="Arial" panose="020B0604020202020204" pitchFamily="34" charset="0"/>
              <a:buChar char="•"/>
            </a:pPr>
            <a:r>
              <a:rPr lang="en-US" sz="2400" b="1" dirty="0" smtClean="0"/>
              <a:t>ONE phonics activity (whole group):</a:t>
            </a:r>
          </a:p>
          <a:p>
            <a:pPr lvl="1"/>
            <a:r>
              <a:rPr lang="en-US" sz="2400" dirty="0" smtClean="0"/>
              <a:t>5-7 minutes</a:t>
            </a:r>
          </a:p>
          <a:p>
            <a:pPr marL="401638" lvl="1" indent="-401638">
              <a:buFont typeface="Arial" panose="020B0604020202020204" pitchFamily="34" charset="0"/>
              <a:buChar char="•"/>
            </a:pPr>
            <a:r>
              <a:rPr lang="en-US" sz="2400" b="1" dirty="0" smtClean="0"/>
              <a:t>SHORT dictation—5 minutes</a:t>
            </a:r>
          </a:p>
          <a:p>
            <a:pPr marL="801688" lvl="2" indent="-401638">
              <a:buFont typeface="Arial" panose="020B0604020202020204" pitchFamily="34" charset="0"/>
              <a:buChar char="•"/>
            </a:pPr>
            <a:r>
              <a:rPr lang="en-US" dirty="0" smtClean="0"/>
              <a:t>5 letter-sounds</a:t>
            </a:r>
          </a:p>
          <a:p>
            <a:pPr marL="801688" lvl="2" indent="-401638">
              <a:buFont typeface="Arial" panose="020B0604020202020204" pitchFamily="34" charset="0"/>
              <a:buChar char="•"/>
            </a:pPr>
            <a:r>
              <a:rPr lang="en-US" dirty="0" smtClean="0"/>
              <a:t>2 letter-sounds, one word</a:t>
            </a:r>
          </a:p>
          <a:p>
            <a:pPr marL="801688" lvl="2" indent="-401638">
              <a:buFont typeface="Arial" panose="020B0604020202020204" pitchFamily="34" charset="0"/>
              <a:buChar char="•"/>
            </a:pPr>
            <a:r>
              <a:rPr lang="en-US" dirty="0" smtClean="0"/>
              <a:t>five words</a:t>
            </a:r>
          </a:p>
          <a:p>
            <a:pPr marL="801688" lvl="2" indent="-401638">
              <a:buFont typeface="Arial" panose="020B0604020202020204" pitchFamily="34" charset="0"/>
              <a:buChar char="•"/>
            </a:pPr>
            <a:r>
              <a:rPr lang="en-US" dirty="0" smtClean="0"/>
              <a:t>3 words, one sentence</a:t>
            </a:r>
          </a:p>
          <a:p>
            <a:pPr marL="801688" lvl="2" indent="-401638">
              <a:buFont typeface="Arial" panose="020B0604020202020204" pitchFamily="34" charset="0"/>
              <a:buChar char="•"/>
            </a:pPr>
            <a:endParaRPr lang="en-US" dirty="0"/>
          </a:p>
        </p:txBody>
      </p:sp>
      <p:pic>
        <p:nvPicPr>
          <p:cNvPr id="6" name="Picture 5"/>
          <p:cNvPicPr/>
          <p:nvPr/>
        </p:nvPicPr>
        <p:blipFill>
          <a:blip r:embed="rId3" cstate="print"/>
          <a:srcRect l="25453" t="15676" r="30430" b="17727"/>
          <a:stretch>
            <a:fillRect/>
          </a:stretch>
        </p:blipFill>
        <p:spPr bwMode="auto">
          <a:xfrm>
            <a:off x="6096000" y="3733800"/>
            <a:ext cx="1768642" cy="2165684"/>
          </a:xfrm>
          <a:prstGeom prst="rect">
            <a:avLst/>
          </a:prstGeom>
          <a:noFill/>
          <a:ln w="9525">
            <a:noFill/>
            <a:miter lim="800000"/>
            <a:headEnd/>
            <a:tailEnd/>
          </a:ln>
        </p:spPr>
      </p:pic>
    </p:spTree>
    <p:extLst>
      <p:ext uri="{BB962C8B-B14F-4D97-AF65-F5344CB8AC3E}">
        <p14:creationId xmlns:p14="http://schemas.microsoft.com/office/powerpoint/2010/main" val="2425157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8350"/>
          </a:xfrm>
        </p:spPr>
        <p:txBody>
          <a:bodyPr/>
          <a:lstStyle/>
          <a:p>
            <a:r>
              <a:rPr lang="en-US" b="1" dirty="0" smtClean="0"/>
              <a:t>GK / Spelling Lesson Plan </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1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0200"/>
            <a:ext cx="75438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5157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
            </a:r>
            <a:br>
              <a:rPr lang="en-US" dirty="0" smtClean="0"/>
            </a:br>
            <a:r>
              <a:rPr lang="en-US" b="1" dirty="0" smtClean="0"/>
              <a:t>Vocabulary &amp; Oral Language Development  (PK – 5th)</a:t>
            </a: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fld id="{24AA7B0A-6E18-467E-9AD2-6FFC836EA5AA}" type="slidenum">
              <a:rPr/>
              <a:pPr>
                <a:defRPr/>
              </a:pPr>
              <a:t>37</a:t>
            </a:fld>
            <a:endParaRPr dirty="0"/>
          </a:p>
        </p:txBody>
      </p:sp>
      <p:pic>
        <p:nvPicPr>
          <p:cNvPr id="4102" name="Picture 6"/>
          <p:cNvPicPr>
            <a:picLocks noChangeAspect="1" noChangeArrowheads="1"/>
          </p:cNvPicPr>
          <p:nvPr/>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b="25255"/>
          <a:stretch/>
        </p:blipFill>
        <p:spPr bwMode="auto">
          <a:xfrm>
            <a:off x="2286000" y="2133600"/>
            <a:ext cx="4026057" cy="4419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Footer Placeholder 2"/>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
        <p:nvSpPr>
          <p:cNvPr id="9" name="TextBox 8"/>
          <p:cNvSpPr txBox="1"/>
          <p:nvPr/>
        </p:nvSpPr>
        <p:spPr>
          <a:xfrm>
            <a:off x="2590800" y="3657601"/>
            <a:ext cx="3048000" cy="276999"/>
          </a:xfrm>
          <a:prstGeom prst="rect">
            <a:avLst/>
          </a:prstGeom>
          <a:solidFill>
            <a:srgbClr val="94F4FE"/>
          </a:solidFill>
        </p:spPr>
        <p:txBody>
          <a:bodyPr wrap="square" rtlCol="0">
            <a:spAutoFit/>
          </a:bodyPr>
          <a:lstStyle/>
          <a:p>
            <a:r>
              <a:rPr lang="en-US" sz="1200" b="1" dirty="0" smtClean="0">
                <a:solidFill>
                  <a:schemeClr val="tx1"/>
                </a:solidFill>
                <a:latin typeface="Arial" pitchFamily="34" charset="0"/>
                <a:cs typeface="Arial" pitchFamily="34" charset="0"/>
              </a:rPr>
              <a:t>Vocabulary Development </a:t>
            </a:r>
            <a:endParaRPr lang="en-US" sz="1200" b="1" dirty="0">
              <a:solidFill>
                <a:schemeClr val="tx1"/>
              </a:solidFill>
              <a:latin typeface="Arial" pitchFamily="34" charset="0"/>
              <a:cs typeface="Arial" pitchFamily="34" charset="0"/>
            </a:endParaRPr>
          </a:p>
        </p:txBody>
      </p:sp>
      <p:sp>
        <p:nvSpPr>
          <p:cNvPr id="10" name="TextBox 9"/>
          <p:cNvSpPr txBox="1"/>
          <p:nvPr/>
        </p:nvSpPr>
        <p:spPr>
          <a:xfrm>
            <a:off x="5105400" y="3810000"/>
            <a:ext cx="990600" cy="2308324"/>
          </a:xfrm>
          <a:prstGeom prst="rect">
            <a:avLst/>
          </a:prstGeom>
          <a:solidFill>
            <a:srgbClr val="94F4FE"/>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12" name="TextBox 11"/>
          <p:cNvSpPr txBox="1"/>
          <p:nvPr/>
        </p:nvSpPr>
        <p:spPr>
          <a:xfrm>
            <a:off x="3200400" y="4572000"/>
            <a:ext cx="1828800" cy="276999"/>
          </a:xfrm>
          <a:prstGeom prst="rect">
            <a:avLst/>
          </a:prstGeom>
          <a:noFill/>
        </p:spPr>
        <p:txBody>
          <a:bodyPr wrap="square" rtlCol="0">
            <a:spAutoFit/>
          </a:bodyPr>
          <a:lstStyle/>
          <a:p>
            <a:endParaRPr lang="en-US" sz="1200" dirty="0">
              <a:latin typeface="Arial" pitchFamily="34" charset="0"/>
              <a:cs typeface="Arial" pitchFamily="34" charset="0"/>
            </a:endParaRPr>
          </a:p>
        </p:txBody>
      </p:sp>
      <p:sp>
        <p:nvSpPr>
          <p:cNvPr id="13" name="TextBox 12"/>
          <p:cNvSpPr txBox="1"/>
          <p:nvPr/>
        </p:nvSpPr>
        <p:spPr>
          <a:xfrm>
            <a:off x="3200400" y="5105400"/>
            <a:ext cx="1828800" cy="276999"/>
          </a:xfrm>
          <a:prstGeom prst="rect">
            <a:avLst/>
          </a:prstGeom>
          <a:noFill/>
        </p:spPr>
        <p:txBody>
          <a:bodyPr wrap="square" rtlCol="0">
            <a:spAutoFit/>
          </a:bodyPr>
          <a:lstStyle/>
          <a:p>
            <a:endParaRPr lang="en-US" sz="1200" dirty="0">
              <a:latin typeface="Arial" pitchFamily="34" charset="0"/>
              <a:cs typeface="Arial" pitchFamily="34" charset="0"/>
            </a:endParaRPr>
          </a:p>
        </p:txBody>
      </p:sp>
      <p:sp>
        <p:nvSpPr>
          <p:cNvPr id="11" name="TextBox 10"/>
          <p:cNvSpPr txBox="1"/>
          <p:nvPr/>
        </p:nvSpPr>
        <p:spPr>
          <a:xfrm>
            <a:off x="3124200" y="4191000"/>
            <a:ext cx="2971800" cy="276999"/>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Improves comprehension &amp; fluency </a:t>
            </a:r>
            <a:endParaRPr lang="en-US" sz="1200" b="1" dirty="0">
              <a:solidFill>
                <a:schemeClr val="tx1"/>
              </a:solidFill>
              <a:latin typeface="Arial" pitchFamily="34" charset="0"/>
              <a:cs typeface="Arial" pitchFamily="34" charset="0"/>
            </a:endParaRPr>
          </a:p>
        </p:txBody>
      </p:sp>
      <p:sp>
        <p:nvSpPr>
          <p:cNvPr id="14" name="TextBox 13"/>
          <p:cNvSpPr txBox="1"/>
          <p:nvPr/>
        </p:nvSpPr>
        <p:spPr>
          <a:xfrm>
            <a:off x="3124200" y="4953000"/>
            <a:ext cx="3048000" cy="276999"/>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Direct instruction &amp; scaffolding </a:t>
            </a:r>
            <a:endParaRPr lang="en-US" sz="1200" b="1" dirty="0">
              <a:solidFill>
                <a:schemeClr val="tx1"/>
              </a:solidFill>
              <a:latin typeface="Arial" pitchFamily="34" charset="0"/>
              <a:cs typeface="Arial" pitchFamily="34" charset="0"/>
            </a:endParaRPr>
          </a:p>
        </p:txBody>
      </p:sp>
      <p:sp>
        <p:nvSpPr>
          <p:cNvPr id="15" name="TextBox 14"/>
          <p:cNvSpPr txBox="1"/>
          <p:nvPr/>
        </p:nvSpPr>
        <p:spPr>
          <a:xfrm>
            <a:off x="3124200" y="5562600"/>
            <a:ext cx="2971800" cy="461665"/>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Planning Effective Vocabulary Instruction: before, during, after </a:t>
            </a:r>
            <a:endParaRPr lang="en-US" sz="1200" b="1" dirty="0">
              <a:solidFill>
                <a:schemeClr val="tx1"/>
              </a:solidFill>
              <a:latin typeface="Arial" pitchFamily="34" charset="0"/>
              <a:cs typeface="Arial" pitchFamily="34" charset="0"/>
            </a:endParaRPr>
          </a:p>
        </p:txBody>
      </p:sp>
      <p:pic>
        <p:nvPicPr>
          <p:cNvPr id="16" name="Picture 15"/>
          <p:cNvPicPr/>
          <p:nvPr/>
        </p:nvPicPr>
        <p:blipFill>
          <a:blip r:embed="rId4" cstate="print"/>
          <a:srcRect l="28970" t="18318" r="27756" b="7758"/>
          <a:stretch>
            <a:fillRect/>
          </a:stretch>
        </p:blipFill>
        <p:spPr bwMode="auto">
          <a:xfrm>
            <a:off x="6477000" y="1981200"/>
            <a:ext cx="2438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768350"/>
          </a:xfrm>
        </p:spPr>
        <p:txBody>
          <a:bodyPr/>
          <a:lstStyle/>
          <a:p>
            <a:r>
              <a:rPr lang="en-US" b="1" dirty="0" smtClean="0"/>
              <a:t>Vocabulary Instruction Routine </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6" name="Picture 5"/>
          <p:cNvPicPr/>
          <p:nvPr/>
        </p:nvPicPr>
        <p:blipFill>
          <a:blip r:embed="rId3" cstate="print"/>
          <a:srcRect l="22847" t="37811" r="32300" b="28090"/>
          <a:stretch>
            <a:fillRect/>
          </a:stretch>
        </p:blipFill>
        <p:spPr bwMode="auto">
          <a:xfrm>
            <a:off x="1295400" y="1676400"/>
            <a:ext cx="6019800" cy="4419600"/>
          </a:xfrm>
          <a:prstGeom prst="rect">
            <a:avLst/>
          </a:prstGeom>
          <a:noFill/>
          <a:ln w="9525">
            <a:noFill/>
            <a:miter lim="800000"/>
            <a:headEnd/>
            <a:tailEnd/>
          </a:ln>
        </p:spPr>
      </p:pic>
    </p:spTree>
    <p:extLst>
      <p:ext uri="{BB962C8B-B14F-4D97-AF65-F5344CB8AC3E}">
        <p14:creationId xmlns:p14="http://schemas.microsoft.com/office/powerpoint/2010/main" val="2425157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768350"/>
          </a:xfrm>
        </p:spPr>
        <p:txBody>
          <a:bodyPr/>
          <a:lstStyle/>
          <a:p>
            <a:r>
              <a:rPr lang="en-US" b="1" dirty="0" smtClean="0"/>
              <a:t>Effective Vocabulary Instruction </a:t>
            </a:r>
            <a:endParaRPr lang="en-US" b="1" dirty="0"/>
          </a:p>
        </p:txBody>
      </p:sp>
      <p:sp>
        <p:nvSpPr>
          <p:cNvPr id="3" name="Slide Number Placeholder 2"/>
          <p:cNvSpPr>
            <a:spLocks noGrp="1"/>
          </p:cNvSpPr>
          <p:nvPr>
            <p:ph type="sldNum" sz="quarter" idx="10"/>
          </p:nvPr>
        </p:nvSpPr>
        <p:spPr/>
        <p:txBody>
          <a:bodyPr/>
          <a:lstStyle/>
          <a:p>
            <a:pPr>
              <a:defRPr/>
            </a:pPr>
            <a:fld id="{47BD07F8-A3B2-42B8-A183-FF77F6F55A50}" type="slidenum">
              <a:rPr lang="en-US" smtClean="0"/>
              <a:pPr>
                <a:defRPr/>
              </a:pPr>
              <a:t>39</a:t>
            </a:fld>
            <a:endParaRPr lang="en-US" dirty="0"/>
          </a:p>
        </p:txBody>
      </p:sp>
      <p:sp>
        <p:nvSpPr>
          <p:cNvPr id="5" name="Footer Placeholder 4"/>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7" name="Picture 6"/>
          <p:cNvPicPr/>
          <p:nvPr/>
        </p:nvPicPr>
        <p:blipFill>
          <a:blip r:embed="rId3" cstate="print"/>
          <a:srcRect l="23558" t="48077" r="33173" b="22863"/>
          <a:stretch>
            <a:fillRect/>
          </a:stretch>
        </p:blipFill>
        <p:spPr bwMode="auto">
          <a:xfrm>
            <a:off x="1295400" y="2057400"/>
            <a:ext cx="6096000" cy="4191000"/>
          </a:xfrm>
          <a:prstGeom prst="rect">
            <a:avLst/>
          </a:prstGeom>
          <a:noFill/>
          <a:ln w="9525">
            <a:noFill/>
            <a:miter lim="800000"/>
            <a:headEnd/>
            <a:tailEnd/>
          </a:ln>
        </p:spPr>
      </p:pic>
      <p:pic>
        <p:nvPicPr>
          <p:cNvPr id="3075" name="Picture 3" descr="C:\Documents and Settings\mvera\Local Settings\Temporary Internet Files\Content.IE5\YEMBA8KQ\MC900442036[1].wmf"/>
          <p:cNvPicPr>
            <a:picLocks noChangeAspect="1" noChangeArrowheads="1"/>
          </p:cNvPicPr>
          <p:nvPr/>
        </p:nvPicPr>
        <p:blipFill>
          <a:blip r:embed="rId4" cstate="print"/>
          <a:srcRect/>
          <a:stretch>
            <a:fillRect/>
          </a:stretch>
        </p:blipFill>
        <p:spPr bwMode="auto">
          <a:xfrm>
            <a:off x="7392979" y="2057400"/>
            <a:ext cx="1318448" cy="1304925"/>
          </a:xfrm>
          <a:prstGeom prst="rect">
            <a:avLst/>
          </a:prstGeom>
          <a:noFill/>
        </p:spPr>
      </p:pic>
    </p:spTree>
    <p:extLst>
      <p:ext uri="{BB962C8B-B14F-4D97-AF65-F5344CB8AC3E}">
        <p14:creationId xmlns:p14="http://schemas.microsoft.com/office/powerpoint/2010/main" val="2425157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00200"/>
            <a:ext cx="7772400" cy="1362075"/>
          </a:xfrm>
        </p:spPr>
        <p:txBody>
          <a:bodyPr rtlCol="0">
            <a:normAutofit/>
          </a:bodyPr>
          <a:lstStyle/>
          <a:p>
            <a:pPr eaLnBrk="1" fontAlgn="auto" hangingPunct="1">
              <a:spcAft>
                <a:spcPts val="0"/>
              </a:spcAft>
              <a:defRPr/>
            </a:pPr>
            <a:r>
              <a:rPr lang="en-US" sz="4000" b="1" dirty="0" smtClean="0">
                <a:ea typeface="+mj-ea"/>
              </a:rPr>
              <a:t>Setting a CPQ</a:t>
            </a:r>
            <a:endParaRPr lang="en-US" sz="4000" b="1" dirty="0">
              <a:ea typeface="+mj-ea"/>
            </a:endParaRPr>
          </a:p>
        </p:txBody>
      </p:sp>
      <p:sp>
        <p:nvSpPr>
          <p:cNvPr id="5" name="Text Placeholder 4"/>
          <p:cNvSpPr>
            <a:spLocks noGrp="1"/>
          </p:cNvSpPr>
          <p:nvPr>
            <p:ph type="body" idx="1"/>
          </p:nvPr>
        </p:nvSpPr>
        <p:spPr>
          <a:xfrm>
            <a:off x="838200" y="2590800"/>
            <a:ext cx="7772400" cy="2057400"/>
          </a:xfrm>
        </p:spPr>
        <p:txBody>
          <a:bodyPr rtlCol="0">
            <a:normAutofit lnSpcReduction="10000"/>
          </a:bodyPr>
          <a:lstStyle/>
          <a:p>
            <a:pPr eaLnBrk="1" fontAlgn="auto" hangingPunct="1">
              <a:spcAft>
                <a:spcPts val="0"/>
              </a:spcAft>
              <a:defRPr/>
            </a:pPr>
            <a:r>
              <a:rPr lang="en-US" dirty="0" smtClean="0">
                <a:solidFill>
                  <a:schemeClr val="tx1"/>
                </a:solidFill>
                <a:ea typeface="+mn-ea"/>
              </a:rPr>
              <a:t>Step 1: Record Thinking While Reading</a:t>
            </a:r>
          </a:p>
          <a:p>
            <a:pPr eaLnBrk="1" fontAlgn="auto" hangingPunct="1">
              <a:spcAft>
                <a:spcPts val="0"/>
              </a:spcAft>
              <a:defRPr/>
            </a:pPr>
            <a:r>
              <a:rPr lang="en-US" dirty="0" smtClean="0">
                <a:solidFill>
                  <a:schemeClr val="tx1"/>
                </a:solidFill>
                <a:ea typeface="+mn-ea"/>
              </a:rPr>
              <a:t>Step 2: Brainstorm possible CPQs</a:t>
            </a:r>
          </a:p>
          <a:p>
            <a:pPr eaLnBrk="1" fontAlgn="auto" hangingPunct="1">
              <a:spcAft>
                <a:spcPts val="0"/>
              </a:spcAft>
              <a:defRPr/>
            </a:pPr>
            <a:r>
              <a:rPr lang="en-US" dirty="0" smtClean="0">
                <a:solidFill>
                  <a:schemeClr val="tx1"/>
                </a:solidFill>
                <a:ea typeface="+mn-ea"/>
              </a:rPr>
              <a:t>Step 3: Integrate With Teacher Resources if Available</a:t>
            </a:r>
          </a:p>
          <a:p>
            <a:pPr eaLnBrk="1" fontAlgn="auto" hangingPunct="1">
              <a:spcAft>
                <a:spcPts val="0"/>
              </a:spcAft>
              <a:defRPr/>
            </a:pPr>
            <a:r>
              <a:rPr lang="en-US" dirty="0" smtClean="0">
                <a:solidFill>
                  <a:schemeClr val="tx1"/>
                </a:solidFill>
                <a:ea typeface="+mn-ea"/>
              </a:rPr>
              <a:t>Step 4: Select Great CPQs</a:t>
            </a:r>
          </a:p>
          <a:p>
            <a:pPr eaLnBrk="1" fontAlgn="auto" hangingPunct="1">
              <a:spcAft>
                <a:spcPts val="0"/>
              </a:spcAft>
              <a:defRPr/>
            </a:pPr>
            <a:r>
              <a:rPr lang="en-US" dirty="0" smtClean="0">
                <a:solidFill>
                  <a:schemeClr val="tx1"/>
                </a:solidFill>
                <a:ea typeface="+mn-ea"/>
              </a:rPr>
              <a:t>Step 5: Select a CPQ for First, Second, or Third Reading</a:t>
            </a:r>
            <a:endParaRPr lang="en-US" dirty="0">
              <a:solidFill>
                <a:schemeClr val="tx1"/>
              </a:solidFill>
              <a:ea typeface="+mn-ea"/>
            </a:endParaRPr>
          </a:p>
        </p:txBody>
      </p:sp>
      <p:sp>
        <p:nvSpPr>
          <p:cNvPr id="2" name="Slide Number Placeholder 1"/>
          <p:cNvSpPr>
            <a:spLocks noGrp="1"/>
          </p:cNvSpPr>
          <p:nvPr>
            <p:ph type="sldNum" sz="quarter" idx="10"/>
          </p:nvPr>
        </p:nvSpPr>
        <p:spPr/>
        <p:txBody>
          <a:bodyPr/>
          <a:lstStyle/>
          <a:p>
            <a:pPr>
              <a:defRPr/>
            </a:pPr>
            <a:fld id="{35B3C36E-3359-424E-AD85-0F63B4DEBA95}" type="slidenum">
              <a:rPr lang="en-US" smtClean="0"/>
              <a:pPr>
                <a:defRPr/>
              </a:pPr>
              <a:t>4</a:t>
            </a:fld>
            <a:endParaRPr lang="en-US" dirty="0"/>
          </a:p>
        </p:txBody>
      </p:sp>
      <p:sp>
        <p:nvSpPr>
          <p:cNvPr id="7" name="Footer Placeholder 6"/>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Tree>
    <p:extLst>
      <p:ext uri="{BB962C8B-B14F-4D97-AF65-F5344CB8AC3E}">
        <p14:creationId xmlns:p14="http://schemas.microsoft.com/office/powerpoint/2010/main" val="738705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228600" y="3810000"/>
            <a:ext cx="838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latin typeface="Papyrus" pitchFamily="66" charset="0"/>
              </a:rPr>
              <a:t>“The TLI Teacher Specialists will continue to support you </a:t>
            </a:r>
          </a:p>
          <a:p>
            <a:pPr algn="ctr" eaLnBrk="1" hangingPunct="1"/>
            <a:r>
              <a:rPr lang="en-US" b="1" dirty="0" smtClean="0">
                <a:latin typeface="Papyrus" pitchFamily="66" charset="0"/>
              </a:rPr>
              <a:t>through coaching and modeling.”</a:t>
            </a:r>
            <a:endParaRPr lang="en-US" sz="2800" dirty="0">
              <a:latin typeface="Papyrus" pitchFamily="66" charset="0"/>
            </a:endParaRPr>
          </a:p>
        </p:txBody>
      </p:sp>
      <p:sp>
        <p:nvSpPr>
          <p:cNvPr id="2" name="Slide Number Placeholder 1"/>
          <p:cNvSpPr>
            <a:spLocks noGrp="1"/>
          </p:cNvSpPr>
          <p:nvPr>
            <p:ph type="sldNum" sz="quarter" idx="10"/>
          </p:nvPr>
        </p:nvSpPr>
        <p:spPr/>
        <p:txBody>
          <a:bodyPr/>
          <a:lstStyle/>
          <a:p>
            <a:pPr>
              <a:defRPr/>
            </a:pPr>
            <a:fld id="{47BD07F8-A3B2-42B8-A183-FF77F6F55A50}" type="slidenum">
              <a:rPr lang="en-US" smtClean="0"/>
              <a:pPr>
                <a:defRPr/>
              </a:pPr>
              <a:t>40</a:t>
            </a:fld>
            <a:endParaRPr lang="en-US" dirty="0"/>
          </a:p>
        </p:txBody>
      </p:sp>
      <p:sp>
        <p:nvSpPr>
          <p:cNvPr id="4" name="Footer Placeholder 3"/>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6" name="Picture 4" descr="scan0001"/>
          <p:cNvPicPr>
            <a:picLocks noChangeAspect="1" noChangeArrowheads="1"/>
          </p:cNvPicPr>
          <p:nvPr/>
        </p:nvPicPr>
        <p:blipFill>
          <a:blip r:embed="rId3" cstate="print"/>
          <a:srcRect/>
          <a:stretch>
            <a:fillRect/>
          </a:stretch>
        </p:blipFill>
        <p:spPr bwMode="auto">
          <a:xfrm>
            <a:off x="2590800" y="1066800"/>
            <a:ext cx="3386138" cy="25019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658539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990600"/>
            <a:ext cx="9144000" cy="685800"/>
          </a:xfrm>
        </p:spPr>
        <p:txBody>
          <a:bodyPr rtlCol="0" anchor="t">
            <a:noAutofit/>
          </a:bodyPr>
          <a:lstStyle/>
          <a:p>
            <a:pPr eaLnBrk="1" fontAlgn="auto" hangingPunct="1">
              <a:spcAft>
                <a:spcPts val="0"/>
              </a:spcAft>
              <a:defRPr/>
            </a:pPr>
            <a:r>
              <a:rPr lang="en-US" b="1" dirty="0" smtClean="0">
                <a:ea typeface="+mj-ea"/>
              </a:rPr>
              <a:t>CPQs : Going From Good to Great!</a:t>
            </a:r>
          </a:p>
        </p:txBody>
      </p:sp>
      <p:sp>
        <p:nvSpPr>
          <p:cNvPr id="21507" name="Text Placeholder 3"/>
          <p:cNvSpPr>
            <a:spLocks noGrp="1"/>
          </p:cNvSpPr>
          <p:nvPr>
            <p:ph type="body" idx="1"/>
          </p:nvPr>
        </p:nvSpPr>
        <p:spPr>
          <a:xfrm>
            <a:off x="381000" y="1676400"/>
            <a:ext cx="4040188" cy="487363"/>
          </a:xfrm>
        </p:spPr>
        <p:txBody>
          <a:bodyPr/>
          <a:lstStyle/>
          <a:p>
            <a:pPr eaLnBrk="1" hangingPunct="1"/>
            <a:r>
              <a:rPr lang="en-US" dirty="0" smtClean="0">
                <a:cs typeface="Adobe Arabic"/>
              </a:rPr>
              <a:t>A good CPQ:</a:t>
            </a:r>
          </a:p>
        </p:txBody>
      </p:sp>
      <p:sp>
        <p:nvSpPr>
          <p:cNvPr id="27652" name="Content Placeholder 4"/>
          <p:cNvSpPr>
            <a:spLocks noGrp="1"/>
          </p:cNvSpPr>
          <p:nvPr>
            <p:ph sz="half" idx="2"/>
          </p:nvPr>
        </p:nvSpPr>
        <p:spPr>
          <a:xfrm>
            <a:off x="304800" y="2209800"/>
            <a:ext cx="3505200" cy="3951288"/>
          </a:xfrm>
        </p:spPr>
        <p:txBody>
          <a:bodyPr rtlCol="0">
            <a:normAutofit lnSpcReduction="10000"/>
          </a:bodyPr>
          <a:lstStyle/>
          <a:p>
            <a:pPr eaLnBrk="1" fontAlgn="auto" hangingPunct="1">
              <a:spcAft>
                <a:spcPts val="0"/>
              </a:spcAft>
              <a:defRPr/>
            </a:pPr>
            <a:r>
              <a:rPr lang="en-US" dirty="0" smtClean="0">
                <a:ea typeface="+mn-ea"/>
              </a:rPr>
              <a:t>Is answered in the text either directly or indirectly</a:t>
            </a:r>
          </a:p>
          <a:p>
            <a:pPr eaLnBrk="1" fontAlgn="auto" hangingPunct="1">
              <a:spcAft>
                <a:spcPts val="0"/>
              </a:spcAft>
              <a:defRPr/>
            </a:pPr>
            <a:endParaRPr lang="en-US" sz="800" dirty="0" smtClean="0">
              <a:ea typeface="+mn-ea"/>
            </a:endParaRPr>
          </a:p>
          <a:p>
            <a:pPr eaLnBrk="1" fontAlgn="auto" hangingPunct="1">
              <a:spcAft>
                <a:spcPts val="0"/>
              </a:spcAft>
              <a:defRPr/>
            </a:pPr>
            <a:r>
              <a:rPr lang="en-US" dirty="0" smtClean="0">
                <a:ea typeface="+mn-ea"/>
              </a:rPr>
              <a:t>Involves some student thinking</a:t>
            </a:r>
          </a:p>
          <a:p>
            <a:pPr eaLnBrk="1" fontAlgn="auto" hangingPunct="1">
              <a:spcAft>
                <a:spcPts val="0"/>
              </a:spcAft>
              <a:defRPr/>
            </a:pPr>
            <a:endParaRPr lang="en-US" sz="600" dirty="0" smtClean="0">
              <a:ea typeface="+mn-ea"/>
            </a:endParaRPr>
          </a:p>
          <a:p>
            <a:pPr eaLnBrk="1" fontAlgn="auto" hangingPunct="1">
              <a:spcAft>
                <a:spcPts val="0"/>
              </a:spcAft>
              <a:defRPr/>
            </a:pPr>
            <a:r>
              <a:rPr lang="en-US" dirty="0" smtClean="0">
                <a:ea typeface="+mn-ea"/>
              </a:rPr>
              <a:t>Will focus on comprehension</a:t>
            </a:r>
          </a:p>
          <a:p>
            <a:pPr eaLnBrk="1" fontAlgn="auto" hangingPunct="1">
              <a:spcAft>
                <a:spcPts val="0"/>
              </a:spcAft>
              <a:buFont typeface="Arial" pitchFamily="34" charset="0"/>
              <a:buNone/>
              <a:defRPr/>
            </a:pPr>
            <a:endParaRPr lang="en-US" sz="800" dirty="0" smtClean="0">
              <a:ea typeface="+mn-ea"/>
            </a:endParaRPr>
          </a:p>
          <a:p>
            <a:pPr eaLnBrk="1" fontAlgn="auto" hangingPunct="1">
              <a:spcAft>
                <a:spcPts val="0"/>
              </a:spcAft>
              <a:defRPr/>
            </a:pPr>
            <a:r>
              <a:rPr lang="en-US" dirty="0" smtClean="0">
                <a:ea typeface="+mn-ea"/>
              </a:rPr>
              <a:t>Relates to student learning</a:t>
            </a:r>
          </a:p>
        </p:txBody>
      </p:sp>
      <p:sp>
        <p:nvSpPr>
          <p:cNvPr id="21509" name="Text Placeholder 5"/>
          <p:cNvSpPr>
            <a:spLocks noGrp="1"/>
          </p:cNvSpPr>
          <p:nvPr>
            <p:ph type="body" sz="quarter" idx="3"/>
          </p:nvPr>
        </p:nvSpPr>
        <p:spPr>
          <a:xfrm>
            <a:off x="4340225" y="1600200"/>
            <a:ext cx="4041775" cy="533400"/>
          </a:xfrm>
        </p:spPr>
        <p:txBody>
          <a:bodyPr/>
          <a:lstStyle/>
          <a:p>
            <a:pPr eaLnBrk="1" hangingPunct="1"/>
            <a:r>
              <a:rPr lang="en-US" dirty="0" smtClean="0">
                <a:cs typeface="Adobe Arabic"/>
              </a:rPr>
              <a:t>A great CPQ:</a:t>
            </a:r>
          </a:p>
        </p:txBody>
      </p:sp>
      <p:sp>
        <p:nvSpPr>
          <p:cNvPr id="27654" name="Content Placeholder 6"/>
          <p:cNvSpPr>
            <a:spLocks noGrp="1"/>
          </p:cNvSpPr>
          <p:nvPr>
            <p:ph sz="quarter" idx="4"/>
          </p:nvPr>
        </p:nvSpPr>
        <p:spPr>
          <a:xfrm>
            <a:off x="4267200" y="2209800"/>
            <a:ext cx="4800600" cy="4191000"/>
          </a:xfrm>
        </p:spPr>
        <p:txBody>
          <a:bodyPr rtlCol="0">
            <a:normAutofit lnSpcReduction="10000"/>
          </a:bodyPr>
          <a:lstStyle/>
          <a:p>
            <a:pPr eaLnBrk="1" fontAlgn="auto" hangingPunct="1">
              <a:spcAft>
                <a:spcPts val="0"/>
              </a:spcAft>
              <a:defRPr/>
            </a:pPr>
            <a:r>
              <a:rPr lang="en-US" dirty="0" smtClean="0">
                <a:ea typeface="+mn-ea"/>
              </a:rPr>
              <a:t>Cannot be completely answered until students have read the </a:t>
            </a:r>
            <a:r>
              <a:rPr lang="en-US" u="sng" dirty="0" smtClean="0">
                <a:ea typeface="+mn-ea"/>
              </a:rPr>
              <a:t>entire</a:t>
            </a:r>
            <a:r>
              <a:rPr lang="en-US" dirty="0" smtClean="0">
                <a:ea typeface="+mn-ea"/>
              </a:rPr>
              <a:t> text</a:t>
            </a:r>
          </a:p>
          <a:p>
            <a:pPr eaLnBrk="1" fontAlgn="auto" hangingPunct="1">
              <a:spcAft>
                <a:spcPts val="0"/>
              </a:spcAft>
              <a:buFontTx/>
              <a:buNone/>
              <a:defRPr/>
            </a:pPr>
            <a:endParaRPr lang="en-US" sz="800" dirty="0" smtClean="0">
              <a:ea typeface="+mn-ea"/>
            </a:endParaRPr>
          </a:p>
          <a:p>
            <a:pPr eaLnBrk="1" fontAlgn="auto" hangingPunct="1">
              <a:spcAft>
                <a:spcPts val="0"/>
              </a:spcAft>
              <a:defRPr/>
            </a:pPr>
            <a:r>
              <a:rPr lang="en-US" dirty="0" smtClean="0">
                <a:ea typeface="+mn-ea"/>
              </a:rPr>
              <a:t>Involves higher order thinking, inferences, and text evidence</a:t>
            </a:r>
          </a:p>
          <a:p>
            <a:pPr eaLnBrk="1" fontAlgn="auto" hangingPunct="1">
              <a:spcAft>
                <a:spcPts val="0"/>
              </a:spcAft>
              <a:buFontTx/>
              <a:buNone/>
              <a:defRPr/>
            </a:pPr>
            <a:endParaRPr lang="en-US" sz="800" dirty="0" smtClean="0">
              <a:ea typeface="+mn-ea"/>
            </a:endParaRPr>
          </a:p>
          <a:p>
            <a:pPr eaLnBrk="1" fontAlgn="auto" hangingPunct="1">
              <a:spcAft>
                <a:spcPts val="0"/>
              </a:spcAft>
              <a:defRPr/>
            </a:pPr>
            <a:r>
              <a:rPr lang="en-US" dirty="0" smtClean="0">
                <a:ea typeface="+mn-ea"/>
              </a:rPr>
              <a:t>Will deepen and extend comprehension</a:t>
            </a:r>
          </a:p>
          <a:p>
            <a:pPr eaLnBrk="1" fontAlgn="auto" hangingPunct="1">
              <a:spcAft>
                <a:spcPts val="0"/>
              </a:spcAft>
              <a:defRPr/>
            </a:pPr>
            <a:endParaRPr lang="en-US" sz="800" dirty="0" smtClean="0">
              <a:ea typeface="+mn-ea"/>
            </a:endParaRPr>
          </a:p>
          <a:p>
            <a:pPr eaLnBrk="1" fontAlgn="auto" hangingPunct="1">
              <a:spcAft>
                <a:spcPts val="0"/>
              </a:spcAft>
              <a:defRPr/>
            </a:pPr>
            <a:r>
              <a:rPr lang="en-US" dirty="0" smtClean="0">
                <a:ea typeface="+mn-ea"/>
              </a:rPr>
              <a:t>Relates to the comprehension strategy currently being        taught</a:t>
            </a:r>
          </a:p>
        </p:txBody>
      </p:sp>
      <p:sp>
        <p:nvSpPr>
          <p:cNvPr id="2" name="Slide Number Placeholder 1"/>
          <p:cNvSpPr>
            <a:spLocks noGrp="1"/>
          </p:cNvSpPr>
          <p:nvPr>
            <p:ph type="sldNum" sz="quarter" idx="10"/>
          </p:nvPr>
        </p:nvSpPr>
        <p:spPr/>
        <p:txBody>
          <a:bodyPr/>
          <a:lstStyle/>
          <a:p>
            <a:pPr>
              <a:defRPr/>
            </a:pPr>
            <a:fld id="{D89E9BF4-4F00-402E-A6A8-5460AE702C5F}" type="slidenum">
              <a:rPr lang="en-US" smtClean="0"/>
              <a:pPr>
                <a:defRPr/>
              </a:pPr>
              <a:t>5</a:t>
            </a:fld>
            <a:endParaRPr lang="en-US" dirty="0"/>
          </a:p>
        </p:txBody>
      </p:sp>
      <p:sp>
        <p:nvSpPr>
          <p:cNvPr id="4" name="Footer Placeholder 3"/>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Tree>
    <p:extLst>
      <p:ext uri="{BB962C8B-B14F-4D97-AF65-F5344CB8AC3E}">
        <p14:creationId xmlns:p14="http://schemas.microsoft.com/office/powerpoint/2010/main" val="406886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524000"/>
            <a:ext cx="9144000" cy="533400"/>
          </a:xfrm>
        </p:spPr>
        <p:txBody>
          <a:bodyPr rtlCol="0" anchor="t">
            <a:noAutofit/>
          </a:bodyPr>
          <a:lstStyle/>
          <a:p>
            <a:pPr eaLnBrk="1" fontAlgn="auto" hangingPunct="1">
              <a:spcAft>
                <a:spcPts val="0"/>
              </a:spcAft>
              <a:defRPr/>
            </a:pPr>
            <a:r>
              <a:rPr lang="en-US" sz="3400" dirty="0" smtClean="0"/>
              <a:t>First Reading? Second Reading? Third Reading?</a:t>
            </a:r>
          </a:p>
        </p:txBody>
      </p:sp>
      <p:sp>
        <p:nvSpPr>
          <p:cNvPr id="3" name="Content Placeholder 2"/>
          <p:cNvSpPr>
            <a:spLocks noGrp="1"/>
          </p:cNvSpPr>
          <p:nvPr>
            <p:ph idx="1"/>
          </p:nvPr>
        </p:nvSpPr>
        <p:spPr>
          <a:xfrm>
            <a:off x="457200" y="2209800"/>
            <a:ext cx="8229600" cy="4038600"/>
          </a:xfrm>
        </p:spPr>
        <p:txBody>
          <a:bodyPr rtlCol="0">
            <a:normAutofit/>
          </a:bodyPr>
          <a:lstStyle/>
          <a:p>
            <a:pPr eaLnBrk="1" fontAlgn="auto" hangingPunct="1">
              <a:spcAft>
                <a:spcPts val="0"/>
              </a:spcAft>
              <a:buFont typeface="Arial" pitchFamily="34" charset="0"/>
              <a:buChar char="•"/>
              <a:defRPr/>
            </a:pPr>
            <a:r>
              <a:rPr lang="en-US" sz="3000" b="1" dirty="0" smtClean="0"/>
              <a:t>First reading: </a:t>
            </a:r>
            <a:r>
              <a:rPr lang="en-US" sz="3000" dirty="0" smtClean="0"/>
              <a:t>Focus on the story as a whole.        </a:t>
            </a:r>
            <a:r>
              <a:rPr lang="en-US" sz="2000" dirty="0" smtClean="0"/>
              <a:t>(Ex: What do we learn about Beth and Molly?)</a:t>
            </a:r>
          </a:p>
          <a:p>
            <a:pPr eaLnBrk="1" fontAlgn="auto" hangingPunct="1">
              <a:spcAft>
                <a:spcPts val="0"/>
              </a:spcAft>
              <a:buFontTx/>
              <a:buNone/>
              <a:defRPr/>
            </a:pPr>
            <a:endParaRPr lang="en-US" sz="2400" dirty="0" smtClean="0"/>
          </a:p>
          <a:p>
            <a:pPr eaLnBrk="1" fontAlgn="auto" hangingPunct="1">
              <a:spcAft>
                <a:spcPts val="0"/>
              </a:spcAft>
              <a:buFont typeface="Arial" pitchFamily="34" charset="0"/>
              <a:buChar char="•"/>
              <a:defRPr/>
            </a:pPr>
            <a:r>
              <a:rPr lang="en-US" sz="3000" b="1" dirty="0" smtClean="0"/>
              <a:t>Second reading: </a:t>
            </a:r>
            <a:r>
              <a:rPr lang="en-US" sz="3000" dirty="0" smtClean="0"/>
              <a:t>Deepen understanding. </a:t>
            </a:r>
          </a:p>
          <a:p>
            <a:pPr indent="4763" eaLnBrk="1" fontAlgn="auto" hangingPunct="1">
              <a:spcAft>
                <a:spcPts val="0"/>
              </a:spcAft>
              <a:buFont typeface="Arial" pitchFamily="34" charset="0"/>
              <a:buNone/>
              <a:defRPr/>
            </a:pPr>
            <a:r>
              <a:rPr lang="en-US" sz="2000" dirty="0" smtClean="0"/>
              <a:t>(Ex: What are the different ways that each girl shows courage?)</a:t>
            </a:r>
          </a:p>
          <a:p>
            <a:pPr eaLnBrk="1" fontAlgn="auto" hangingPunct="1">
              <a:spcAft>
                <a:spcPts val="0"/>
              </a:spcAft>
              <a:buFontTx/>
              <a:buNone/>
              <a:defRPr/>
            </a:pPr>
            <a:endParaRPr lang="en-US" sz="2400" dirty="0" smtClean="0"/>
          </a:p>
          <a:p>
            <a:pPr eaLnBrk="1" fontAlgn="auto" hangingPunct="1">
              <a:spcAft>
                <a:spcPts val="0"/>
              </a:spcAft>
              <a:buFont typeface="Arial" pitchFamily="34" charset="0"/>
              <a:buChar char="•"/>
              <a:defRPr/>
            </a:pPr>
            <a:r>
              <a:rPr lang="en-US" sz="3000" b="1" dirty="0" smtClean="0"/>
              <a:t>Third reading and beyond: </a:t>
            </a:r>
            <a:r>
              <a:rPr lang="en-US" sz="3000" dirty="0" smtClean="0"/>
              <a:t>Deepen and extend understanding.                                                            </a:t>
            </a:r>
            <a:r>
              <a:rPr lang="en-US" sz="2000" dirty="0" smtClean="0"/>
              <a:t>(Ex: What does the story teach us about courage and friendship?)</a:t>
            </a:r>
          </a:p>
        </p:txBody>
      </p:sp>
      <p:sp>
        <p:nvSpPr>
          <p:cNvPr id="4" name="Footer Placeholder 4"/>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5" name="Slide Number Placeholder 5"/>
          <p:cNvSpPr>
            <a:spLocks noGrp="1"/>
          </p:cNvSpPr>
          <p:nvPr>
            <p:ph type="sldNum" sz="quarter" idx="4294967295"/>
          </p:nvPr>
        </p:nvSpPr>
        <p:spPr>
          <a:xfrm>
            <a:off x="8763000" y="6461125"/>
            <a:ext cx="457200" cy="244475"/>
          </a:xfrm>
          <a:prstGeom prst="rect">
            <a:avLst/>
          </a:prstGeom>
        </p:spPr>
        <p:txBody>
          <a:bodyPr/>
          <a:lstStyle/>
          <a:p>
            <a:fld id="{7B44EE3B-371E-4108-AA03-CAAD196CADCD}" type="slidenum">
              <a:rPr lang="en-US" smtClean="0"/>
              <a:pPr/>
              <a:t>6</a:t>
            </a:fld>
            <a:endParaRPr lang="en-US" dirty="0"/>
          </a:p>
        </p:txBody>
      </p:sp>
      <p:sp>
        <p:nvSpPr>
          <p:cNvPr id="7" name="Title 1"/>
          <p:cNvSpPr txBox="1">
            <a:spLocks/>
          </p:cNvSpPr>
          <p:nvPr/>
        </p:nvSpPr>
        <p:spPr>
          <a:xfrm>
            <a:off x="1447800" y="533400"/>
            <a:ext cx="6400800" cy="16764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a:lstStyle>
          <a:p>
            <a:pPr algn="l"/>
            <a:endParaRPr lang="en-US" sz="2800" b="1" dirty="0" smtClean="0">
              <a:solidFill>
                <a:schemeClr val="tx1"/>
              </a:solidFill>
            </a:endParaRPr>
          </a:p>
          <a:p>
            <a:r>
              <a:rPr lang="en-US" sz="3000" b="1" dirty="0" smtClean="0">
                <a:solidFill>
                  <a:schemeClr val="tx1"/>
                </a:solidFill>
              </a:rPr>
              <a:t>Step 5: Select a CPQ for each reading</a:t>
            </a:r>
            <a:r>
              <a:rPr lang="en-US" sz="5900" u="sng" dirty="0" smtClean="0">
                <a:solidFill>
                  <a:schemeClr val="tx1"/>
                </a:solidFill>
              </a:rPr>
              <a:t/>
            </a:r>
            <a:br>
              <a:rPr lang="en-US" sz="5900" u="sng" dirty="0" smtClean="0">
                <a:solidFill>
                  <a:schemeClr val="tx1"/>
                </a:solidFill>
              </a:rPr>
            </a:br>
            <a:endParaRPr lang="en-US" sz="5900" u="sng" dirty="0" smtClean="0"/>
          </a:p>
        </p:txBody>
      </p:sp>
    </p:spTree>
    <p:extLst>
      <p:ext uri="{BB962C8B-B14F-4D97-AF65-F5344CB8AC3E}">
        <p14:creationId xmlns:p14="http://schemas.microsoft.com/office/powerpoint/2010/main" val="86451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2743200" y="1730969"/>
            <a:ext cx="3346604" cy="4517431"/>
          </a:xfrm>
          <a:prstGeom prst="rect">
            <a:avLst/>
          </a:prstGeom>
          <a:noFill/>
          <a:ln w="9525">
            <a:solidFill>
              <a:schemeClr val="tx1"/>
            </a:solidFill>
            <a:miter lim="800000"/>
            <a:headEnd/>
            <a:tailEnd/>
          </a:ln>
        </p:spPr>
      </p:pic>
      <p:sp>
        <p:nvSpPr>
          <p:cNvPr id="7" name="TextBox 6"/>
          <p:cNvSpPr txBox="1">
            <a:spLocks noChangeArrowheads="1"/>
          </p:cNvSpPr>
          <p:nvPr/>
        </p:nvSpPr>
        <p:spPr bwMode="auto">
          <a:xfrm>
            <a:off x="3505200" y="4343400"/>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smtClean="0">
                <a:cs typeface="Arial" pitchFamily="34" charset="0"/>
              </a:rPr>
              <a:t>well-planned</a:t>
            </a:r>
          </a:p>
          <a:p>
            <a:pPr eaLnBrk="1" hangingPunct="1"/>
            <a:r>
              <a:rPr lang="en-US" sz="1400" b="1" dirty="0" smtClean="0">
                <a:cs typeface="Arial" pitchFamily="34" charset="0"/>
              </a:rPr>
              <a:t>questions </a:t>
            </a:r>
            <a:endParaRPr lang="en-US" sz="1400" b="1" dirty="0">
              <a:cs typeface="Arial" pitchFamily="34" charset="0"/>
            </a:endParaRPr>
          </a:p>
        </p:txBody>
      </p:sp>
      <p:sp>
        <p:nvSpPr>
          <p:cNvPr id="4" name="TextBox 3"/>
          <p:cNvSpPr txBox="1">
            <a:spLocks noChangeArrowheads="1"/>
          </p:cNvSpPr>
          <p:nvPr/>
        </p:nvSpPr>
        <p:spPr bwMode="auto">
          <a:xfrm>
            <a:off x="3448127" y="3848070"/>
            <a:ext cx="15440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itchFamily="34" charset="0"/>
              </a:rPr>
              <a:t>t</a:t>
            </a:r>
            <a:r>
              <a:rPr lang="en-US" sz="1400" b="1" dirty="0" smtClean="0">
                <a:cs typeface="Arial" pitchFamily="34" charset="0"/>
              </a:rPr>
              <a:t>houghtful pairs</a:t>
            </a:r>
            <a:endParaRPr lang="en-US" sz="1400" b="1" dirty="0">
              <a:cs typeface="Arial" pitchFamily="34" charset="0"/>
            </a:endParaRPr>
          </a:p>
        </p:txBody>
      </p:sp>
      <p:sp>
        <p:nvSpPr>
          <p:cNvPr id="5" name="TextBox 4"/>
          <p:cNvSpPr txBox="1">
            <a:spLocks noChangeArrowheads="1"/>
          </p:cNvSpPr>
          <p:nvPr/>
        </p:nvSpPr>
        <p:spPr bwMode="auto">
          <a:xfrm>
            <a:off x="3505200" y="3047910"/>
            <a:ext cx="16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itchFamily="34" charset="0"/>
              </a:rPr>
              <a:t>3-5 seconds</a:t>
            </a:r>
          </a:p>
        </p:txBody>
      </p:sp>
      <p:sp>
        <p:nvSpPr>
          <p:cNvPr id="6" name="TextBox 5"/>
          <p:cNvSpPr txBox="1">
            <a:spLocks noChangeArrowheads="1"/>
          </p:cNvSpPr>
          <p:nvPr/>
        </p:nvSpPr>
        <p:spPr bwMode="auto">
          <a:xfrm>
            <a:off x="3495582" y="3447960"/>
            <a:ext cx="15071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itchFamily="34" charset="0"/>
              </a:rPr>
              <a:t>t</a:t>
            </a:r>
            <a:r>
              <a:rPr lang="en-US" sz="1400" b="1" dirty="0" smtClean="0">
                <a:cs typeface="Arial" pitchFamily="34" charset="0"/>
              </a:rPr>
              <a:t>ime to process</a:t>
            </a:r>
            <a:endParaRPr lang="en-US" sz="1400" b="1" dirty="0">
              <a:cs typeface="Arial" pitchFamily="34" charset="0"/>
            </a:endParaRPr>
          </a:p>
        </p:txBody>
      </p:sp>
      <p:sp>
        <p:nvSpPr>
          <p:cNvPr id="10" name="Slide Number Placeholder 4"/>
          <p:cNvSpPr>
            <a:spLocks noGrp="1"/>
          </p:cNvSpPr>
          <p:nvPr>
            <p:ph type="sldNum" sz="quarter" idx="4294967295"/>
          </p:nvPr>
        </p:nvSpPr>
        <p:spPr>
          <a:xfrm>
            <a:off x="8763000" y="6461125"/>
            <a:ext cx="457200" cy="244475"/>
          </a:xfrm>
          <a:prstGeom prst="rect">
            <a:avLst/>
          </a:prstGeom>
        </p:spPr>
        <p:txBody>
          <a:bodyPr/>
          <a:lstStyle/>
          <a:p>
            <a:fld id="{7B44EE3B-371E-4108-AA03-CAAD196CADCD}" type="slidenum">
              <a:rPr lang="en-US" smtClean="0"/>
              <a:pPr/>
              <a:t>7</a:t>
            </a:fld>
            <a:endParaRPr lang="en-US" dirty="0"/>
          </a:p>
        </p:txBody>
      </p:sp>
      <p:sp>
        <p:nvSpPr>
          <p:cNvPr id="11" name="Title 1"/>
          <p:cNvSpPr>
            <a:spLocks noGrp="1"/>
          </p:cNvSpPr>
          <p:nvPr>
            <p:ph type="title"/>
          </p:nvPr>
        </p:nvSpPr>
        <p:spPr>
          <a:xfrm>
            <a:off x="457200" y="949325"/>
            <a:ext cx="8229600" cy="768350"/>
          </a:xfrm>
        </p:spPr>
        <p:txBody>
          <a:bodyPr/>
          <a:lstStyle/>
          <a:p>
            <a:pPr eaLnBrk="1" hangingPunct="1"/>
            <a:r>
              <a:rPr lang="en-US" b="1" dirty="0" smtClean="0"/>
              <a:t>Think-Turn-Talk  (PK – 5</a:t>
            </a:r>
            <a:r>
              <a:rPr lang="en-US" b="1" baseline="30000" dirty="0" smtClean="0"/>
              <a:t>th</a:t>
            </a:r>
            <a:r>
              <a:rPr lang="en-US" b="1" dirty="0" smtClean="0"/>
              <a:t>) </a:t>
            </a:r>
          </a:p>
        </p:txBody>
      </p:sp>
      <p:sp>
        <p:nvSpPr>
          <p:cNvPr id="8" name="Footer Placeholder 7"/>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pic>
        <p:nvPicPr>
          <p:cNvPr id="12" name="Picture 11"/>
          <p:cNvPicPr/>
          <p:nvPr/>
        </p:nvPicPr>
        <p:blipFill>
          <a:blip r:embed="rId4" cstate="print"/>
          <a:srcRect l="45912" t="32683" r="22784" b="25366"/>
          <a:stretch>
            <a:fillRect/>
          </a:stretch>
        </p:blipFill>
        <p:spPr bwMode="auto">
          <a:xfrm>
            <a:off x="6400800" y="2438400"/>
            <a:ext cx="1905000" cy="2498720"/>
          </a:xfrm>
          <a:prstGeom prst="rect">
            <a:avLst/>
          </a:prstGeom>
          <a:noFill/>
          <a:ln w="25400">
            <a:solidFill>
              <a:srgbClr val="FF6699"/>
            </a:solidFill>
            <a:miter lim="800000"/>
            <a:headEnd/>
            <a:tailEnd/>
          </a:ln>
        </p:spPr>
      </p:pic>
    </p:spTree>
    <p:extLst>
      <p:ext uri="{BB962C8B-B14F-4D97-AF65-F5344CB8AC3E}">
        <p14:creationId xmlns:p14="http://schemas.microsoft.com/office/powerpoint/2010/main" val="1254699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838200"/>
            <a:ext cx="8229600" cy="1189038"/>
          </a:xfrm>
        </p:spPr>
        <p:txBody>
          <a:bodyPr anchor="t">
            <a:normAutofit/>
          </a:bodyPr>
          <a:lstStyle/>
          <a:p>
            <a:r>
              <a:rPr lang="en-US" b="1" dirty="0">
                <a:latin typeface="+mn-lt"/>
              </a:rPr>
              <a:t>The Power of Think-Turn-Talk</a:t>
            </a:r>
          </a:p>
        </p:txBody>
      </p:sp>
      <p:sp>
        <p:nvSpPr>
          <p:cNvPr id="5123" name="Content Placeholder 2"/>
          <p:cNvSpPr>
            <a:spLocks noGrp="1"/>
          </p:cNvSpPr>
          <p:nvPr>
            <p:ph idx="1"/>
          </p:nvPr>
        </p:nvSpPr>
        <p:spPr>
          <a:xfrm>
            <a:off x="457200" y="1752600"/>
            <a:ext cx="8229600" cy="4373563"/>
          </a:xfrm>
        </p:spPr>
        <p:txBody>
          <a:bodyPr/>
          <a:lstStyle/>
          <a:p>
            <a:pPr marL="685800" lvl="1" indent="-228600" eaLnBrk="1" hangingPunct="1">
              <a:buFontTx/>
              <a:buNone/>
            </a:pPr>
            <a:endParaRPr lang="en-US" dirty="0" smtClean="0"/>
          </a:p>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r>
              <a:rPr lang="en-US" dirty="0" smtClean="0"/>
              <a:t>Engagement</a:t>
            </a:r>
          </a:p>
          <a:p>
            <a:pPr marL="685800" lvl="1" indent="-228600" eaLnBrk="1" hangingPunct="1">
              <a:buFont typeface="Wingdings" pitchFamily="2" charset="2"/>
              <a:buChar char="Ø"/>
            </a:pPr>
            <a:r>
              <a:rPr lang="en-US" dirty="0" smtClean="0"/>
              <a:t>Focus</a:t>
            </a:r>
          </a:p>
          <a:p>
            <a:pPr marL="685800" lvl="1" indent="-228600" eaLnBrk="1" hangingPunct="1">
              <a:buFont typeface="Wingdings" pitchFamily="2" charset="2"/>
              <a:buChar char="Ø"/>
            </a:pPr>
            <a:r>
              <a:rPr lang="en-US" dirty="0" smtClean="0"/>
              <a:t>Think-time</a:t>
            </a:r>
          </a:p>
          <a:p>
            <a:pPr marL="685800" lvl="1" indent="-228600" eaLnBrk="1" hangingPunct="1">
              <a:buFont typeface="Wingdings" pitchFamily="2" charset="2"/>
              <a:buChar char="Ø"/>
            </a:pPr>
            <a:r>
              <a:rPr lang="en-US" dirty="0" smtClean="0"/>
              <a:t>Talk-time </a:t>
            </a:r>
          </a:p>
          <a:p>
            <a:pPr eaLnBrk="1" hangingPunct="1">
              <a:buFont typeface="Wingdings" pitchFamily="2" charset="2"/>
              <a:buChar char="Ø"/>
            </a:pPr>
            <a:endParaRPr lang="en-US" dirty="0" smtClean="0"/>
          </a:p>
        </p:txBody>
      </p:sp>
      <p:sp>
        <p:nvSpPr>
          <p:cNvPr id="5124" name="Content Placeholder 6"/>
          <p:cNvSpPr>
            <a:spLocks noGrp="1"/>
          </p:cNvSpPr>
          <p:nvPr>
            <p:ph sz="half" idx="4294967295"/>
          </p:nvPr>
        </p:nvSpPr>
        <p:spPr>
          <a:xfrm>
            <a:off x="4267200" y="2743200"/>
            <a:ext cx="4876800" cy="3581400"/>
          </a:xfrm>
        </p:spPr>
        <p:txBody>
          <a:bodyPr/>
          <a:lstStyle/>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r>
              <a:rPr lang="en-US" dirty="0" smtClean="0"/>
              <a:t>Safe environment</a:t>
            </a:r>
          </a:p>
          <a:p>
            <a:pPr marL="685800" lvl="1" indent="-228600" eaLnBrk="1" hangingPunct="1">
              <a:buFont typeface="Wingdings" pitchFamily="2" charset="2"/>
              <a:buChar char="Ø"/>
            </a:pPr>
            <a:r>
              <a:rPr lang="en-US" dirty="0" smtClean="0"/>
              <a:t>Application</a:t>
            </a:r>
          </a:p>
          <a:p>
            <a:pPr marL="685800" lvl="1" indent="-228600" eaLnBrk="1" hangingPunct="1">
              <a:buFont typeface="Wingdings" pitchFamily="2" charset="2"/>
              <a:buChar char="Ø"/>
            </a:pPr>
            <a:r>
              <a:rPr lang="en-US" dirty="0" smtClean="0"/>
              <a:t>Accountability</a:t>
            </a:r>
          </a:p>
          <a:p>
            <a:pPr marL="685800" lvl="1" indent="-228600" eaLnBrk="1" hangingPunct="1">
              <a:buFont typeface="Wingdings" pitchFamily="2" charset="2"/>
              <a:buChar char="Ø"/>
            </a:pPr>
            <a:r>
              <a:rPr lang="en-US" dirty="0" smtClean="0"/>
              <a:t>Assessment</a:t>
            </a:r>
          </a:p>
          <a:p>
            <a:pPr eaLnBrk="1" hangingPunct="1"/>
            <a:endParaRPr lang="en-US" dirty="0" smtClean="0"/>
          </a:p>
        </p:txBody>
      </p:sp>
      <p:pic>
        <p:nvPicPr>
          <p:cNvPr id="45061" name="Picture 3" descr="j0323763"/>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77975"/>
            <a:ext cx="12192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TurnArrow"/>
          <p:cNvSpPr>
            <a:spLocks noEditPoints="1" noChangeArrowheads="1"/>
          </p:cNvSpPr>
          <p:nvPr/>
        </p:nvSpPr>
        <p:spPr bwMode="auto">
          <a:xfrm>
            <a:off x="3962400" y="1828800"/>
            <a:ext cx="762000" cy="99060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solidFill>
                <a:prstClr val="black"/>
              </a:solidFill>
              <a:latin typeface="Arial" charset="0"/>
            </a:endParaRPr>
          </a:p>
        </p:txBody>
      </p:sp>
      <p:pic>
        <p:nvPicPr>
          <p:cNvPr id="45063" name="Picture 7" descr="j03042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905000"/>
            <a:ext cx="19256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4"/>
          <p:cNvSpPr>
            <a:spLocks noGrp="1"/>
          </p:cNvSpPr>
          <p:nvPr>
            <p:ph type="sldNum" sz="quarter" idx="4294967295"/>
          </p:nvPr>
        </p:nvSpPr>
        <p:spPr>
          <a:xfrm>
            <a:off x="8763000" y="6461125"/>
            <a:ext cx="457200" cy="244475"/>
          </a:xfrm>
          <a:prstGeom prst="rect">
            <a:avLst/>
          </a:prstGeom>
        </p:spPr>
        <p:txBody>
          <a:bodyPr/>
          <a:lstStyle/>
          <a:p>
            <a:fld id="{7B44EE3B-371E-4108-AA03-CAAD196CADCD}" type="slidenum">
              <a:rPr lang="en-US" smtClean="0"/>
              <a:pPr/>
              <a:t>8</a:t>
            </a:fld>
            <a:endParaRPr lang="en-US" dirty="0"/>
          </a:p>
        </p:txBody>
      </p:sp>
      <p:sp>
        <p:nvSpPr>
          <p:cNvPr id="3" name="Footer Placeholder 2"/>
          <p:cNvSpPr>
            <a:spLocks noGrp="1"/>
          </p:cNvSpPr>
          <p:nvPr>
            <p:ph type="ftr" sz="quarter" idx="11"/>
          </p:nvPr>
        </p:nvSpPr>
        <p:spPr/>
        <p:txBody>
          <a:bodyPr/>
          <a:lstStyle/>
          <a:p>
            <a:pPr>
              <a:defRPr/>
            </a:pPr>
            <a:r>
              <a:rPr lang="en-US" dirty="0" smtClean="0"/>
              <a:t>© 2013 Texas Education Agency / The University of Texas System</a:t>
            </a:r>
            <a:endParaRPr lang="en-US" dirty="0"/>
          </a:p>
        </p:txBody>
      </p:sp>
    </p:spTree>
    <p:extLst>
      <p:ext uri="{BB962C8B-B14F-4D97-AF65-F5344CB8AC3E}">
        <p14:creationId xmlns:p14="http://schemas.microsoft.com/office/powerpoint/2010/main" val="3862624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b="1" dirty="0" smtClean="0">
                <a:latin typeface="+mn-lt"/>
              </a:rPr>
              <a:t>Tips and Tricks</a:t>
            </a:r>
          </a:p>
        </p:txBody>
      </p:sp>
      <p:sp>
        <p:nvSpPr>
          <p:cNvPr id="3" name="Content Placeholder 2"/>
          <p:cNvSpPr>
            <a:spLocks noGrp="1"/>
          </p:cNvSpPr>
          <p:nvPr>
            <p:ph idx="1"/>
          </p:nvPr>
        </p:nvSpPr>
        <p:spPr>
          <a:xfrm>
            <a:off x="1524000" y="1828800"/>
            <a:ext cx="6019800" cy="4495800"/>
          </a:xfrm>
        </p:spPr>
        <p:txBody>
          <a:bodyPr rtlCol="0">
            <a:normAutofit/>
          </a:bodyPr>
          <a:lstStyle/>
          <a:p>
            <a:pPr eaLnBrk="1" fontAlgn="auto" hangingPunct="1">
              <a:spcAft>
                <a:spcPts val="0"/>
              </a:spcAft>
              <a:buFont typeface="Wingdings" pitchFamily="2" charset="2"/>
              <a:buChar char="Ø"/>
              <a:defRPr/>
            </a:pPr>
            <a:r>
              <a:rPr lang="en-US" sz="2400" dirty="0" smtClean="0"/>
              <a:t>Ask questions that involve critical thinking, opinion, or an extended answer.</a:t>
            </a:r>
          </a:p>
          <a:p>
            <a:pPr marL="800100" indent="-457200" eaLnBrk="1" fontAlgn="auto" hangingPunct="1">
              <a:spcAft>
                <a:spcPts val="0"/>
              </a:spcAft>
              <a:defRPr/>
            </a:pPr>
            <a:r>
              <a:rPr lang="en-US" sz="2400" dirty="0" smtClean="0"/>
              <a:t>Specific: “Why does the character …?”</a:t>
            </a:r>
          </a:p>
          <a:p>
            <a:pPr marL="800100" indent="-457200">
              <a:defRPr/>
            </a:pPr>
            <a:r>
              <a:rPr lang="en-US" sz="2400" dirty="0"/>
              <a:t>General: “What are you thinking</a:t>
            </a:r>
            <a:r>
              <a:rPr lang="en-US" sz="2400" dirty="0" smtClean="0"/>
              <a:t>?”</a:t>
            </a:r>
          </a:p>
          <a:p>
            <a:pPr eaLnBrk="1" fontAlgn="auto" hangingPunct="1">
              <a:spcAft>
                <a:spcPts val="0"/>
              </a:spcAft>
              <a:buFont typeface="Wingdings" pitchFamily="2" charset="2"/>
              <a:buChar char="Ø"/>
              <a:defRPr/>
            </a:pPr>
            <a:r>
              <a:rPr lang="en-US" sz="2400" dirty="0" smtClean="0"/>
              <a:t>Ask questions that relate to the CPQ</a:t>
            </a:r>
          </a:p>
          <a:p>
            <a:pPr eaLnBrk="1" fontAlgn="auto" hangingPunct="1">
              <a:spcAft>
                <a:spcPts val="0"/>
              </a:spcAft>
              <a:buFont typeface="Wingdings" pitchFamily="2" charset="2"/>
              <a:buChar char="Ø"/>
              <a:defRPr/>
            </a:pPr>
            <a:r>
              <a:rPr lang="en-US" sz="2400" dirty="0" smtClean="0"/>
              <a:t>Ask questions that reinforce the cognitive strategy you are focusing on in the lesson</a:t>
            </a:r>
          </a:p>
          <a:p>
            <a:pPr>
              <a:buFont typeface="Wingdings" pitchFamily="2" charset="2"/>
              <a:buChar char="Ø"/>
              <a:defRPr/>
            </a:pPr>
            <a:r>
              <a:rPr lang="en-US" sz="2400" dirty="0"/>
              <a:t>Write prompts on sticky notes and place them in your T.E. as reminders</a:t>
            </a:r>
          </a:p>
          <a:p>
            <a:pPr eaLnBrk="1" fontAlgn="auto" hangingPunct="1">
              <a:spcAft>
                <a:spcPts val="0"/>
              </a:spcAft>
              <a:buFont typeface="Wingdings" pitchFamily="2" charset="2"/>
              <a:buChar char="Ø"/>
              <a:defRPr/>
            </a:pPr>
            <a:endParaRPr lang="en-US" sz="3000" dirty="0" smtClean="0"/>
          </a:p>
          <a:p>
            <a:pPr eaLnBrk="1" fontAlgn="auto" hangingPunct="1">
              <a:spcAft>
                <a:spcPts val="0"/>
              </a:spcAft>
              <a:buFont typeface="Wingdings" pitchFamily="2" charset="2"/>
              <a:buChar char="Ø"/>
              <a:defRPr/>
            </a:pPr>
            <a:endParaRPr lang="en-US" dirty="0" smtClean="0"/>
          </a:p>
          <a:p>
            <a:pPr indent="177800" eaLnBrk="1" fontAlgn="auto" hangingPunct="1">
              <a:spcAft>
                <a:spcPts val="0"/>
              </a:spcAft>
              <a:buFont typeface="Wingdings" pitchFamily="2" charset="2"/>
              <a:buChar char="§"/>
              <a:defRPr/>
            </a:pPr>
            <a:endParaRPr lang="en-US" dirty="0"/>
          </a:p>
        </p:txBody>
      </p:sp>
      <p:sp>
        <p:nvSpPr>
          <p:cNvPr id="4"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4294967295"/>
          </p:nvPr>
        </p:nvSpPr>
        <p:spPr>
          <a:xfrm>
            <a:off x="8763000" y="6461125"/>
            <a:ext cx="457200" cy="244475"/>
          </a:xfrm>
          <a:prstGeom prst="rect">
            <a:avLst/>
          </a:prstGeom>
        </p:spPr>
        <p:txBody>
          <a:bodyPr/>
          <a:lstStyle/>
          <a:p>
            <a:fld id="{7B44EE3B-371E-4108-AA03-CAAD196CADCD}" type="slidenum">
              <a:rPr lang="en-US" smtClean="0"/>
              <a:pPr/>
              <a:t>9</a:t>
            </a:fld>
            <a:endParaRPr lang="en-US" dirty="0"/>
          </a:p>
        </p:txBody>
      </p:sp>
    </p:spTree>
    <p:extLst>
      <p:ext uri="{BB962C8B-B14F-4D97-AF65-F5344CB8AC3E}">
        <p14:creationId xmlns:p14="http://schemas.microsoft.com/office/powerpoint/2010/main" val="3999077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6102</TotalTime>
  <Words>4718</Words>
  <Application>Microsoft Office PowerPoint</Application>
  <PresentationFormat>On-screen Show (4:3)</PresentationFormat>
  <Paragraphs>757</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Slide</vt:lpstr>
      <vt:lpstr>   REVIEWING TLI ROUTINES  &amp; STRATEGIES 2014  Elementary Grades 1 - 5   Presented by TLI Teacher Specialists:  Bertha Elizondo, Martha Galvan, Judith Gavito,  Cristina Tijerina , Maire Vera, &amp; Leonila Garcia  </vt:lpstr>
      <vt:lpstr>Planning for Sustainability </vt:lpstr>
      <vt:lpstr>Reading with Purpose  (PK – 5th) </vt:lpstr>
      <vt:lpstr>Setting a CPQ</vt:lpstr>
      <vt:lpstr>CPQs : Going From Good to Great!</vt:lpstr>
      <vt:lpstr>First Reading? Second Reading? Third Reading?</vt:lpstr>
      <vt:lpstr>Think-Turn-Talk  (PK – 5th) </vt:lpstr>
      <vt:lpstr>The Power of Think-Turn-Talk</vt:lpstr>
      <vt:lpstr>Tips and Tricks</vt:lpstr>
      <vt:lpstr> Listening Comprehension  (PK – 2nd) </vt:lpstr>
      <vt:lpstr> Why Focus on Listening Comprehension?</vt:lpstr>
      <vt:lpstr>Rich Explanations of Vocabulary Words</vt:lpstr>
      <vt:lpstr> Fluency  (PK – 2nd) </vt:lpstr>
      <vt:lpstr>Ways to Build Reading Fluency</vt:lpstr>
      <vt:lpstr>PowerPoint Presentation</vt:lpstr>
      <vt:lpstr>Cognitive Strategy Routine (K-5th) </vt:lpstr>
      <vt:lpstr>Cognitive Strategies</vt:lpstr>
      <vt:lpstr>Making Connections (K-5th) </vt:lpstr>
      <vt:lpstr>Build? Or Activate?</vt:lpstr>
      <vt:lpstr>3 Types of Connections</vt:lpstr>
      <vt:lpstr>Making Inferences and Predictions  (K – 5th)</vt:lpstr>
      <vt:lpstr>Step 5 - Think Alouds </vt:lpstr>
      <vt:lpstr>MIP Graphic Organizer </vt:lpstr>
      <vt:lpstr>Creating Mental Images  (K – 5th) </vt:lpstr>
      <vt:lpstr>CMI with Literary Text</vt:lpstr>
      <vt:lpstr>“Sketch It”</vt:lpstr>
      <vt:lpstr>Determining Importance &amp; Summarizing (K-5th)</vt:lpstr>
      <vt:lpstr>Topic, Main Idea or Summary?</vt:lpstr>
      <vt:lpstr>Descriptive Text Graphic Organizer</vt:lpstr>
      <vt:lpstr>Other TLI Trainings </vt:lpstr>
      <vt:lpstr>Phonological and Phonemic Awareness (PK-2nd)</vt:lpstr>
      <vt:lpstr>PA all day!</vt:lpstr>
      <vt:lpstr>PA all day!</vt:lpstr>
      <vt:lpstr>Graphophonemic Knowledge (PK-2nd) </vt:lpstr>
      <vt:lpstr>Graphophonemic Knowledge (PK-2nd) </vt:lpstr>
      <vt:lpstr>GK / Spelling Lesson Plan </vt:lpstr>
      <vt:lpstr> Vocabulary &amp; Oral Language Development  (PK – 5th) </vt:lpstr>
      <vt:lpstr>Vocabulary Instruction Routine </vt:lpstr>
      <vt:lpstr>Effective Vocabulary Instruction </vt:lpstr>
      <vt:lpstr>PowerPoint Presentation</vt:lpstr>
    </vt:vector>
  </TitlesOfParts>
  <Company>UT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cgoodrow</dc:creator>
  <cp:lastModifiedBy>Windows User</cp:lastModifiedBy>
  <cp:revision>555</cp:revision>
  <dcterms:created xsi:type="dcterms:W3CDTF">2008-02-04T14:11:49Z</dcterms:created>
  <dcterms:modified xsi:type="dcterms:W3CDTF">2014-08-09T17:15:12Z</dcterms:modified>
</cp:coreProperties>
</file>